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2" r:id="rId1"/>
  </p:sldMasterIdLst>
  <p:notesMasterIdLst>
    <p:notesMasterId r:id="rId21"/>
  </p:notesMasterIdLst>
  <p:sldIdLst>
    <p:sldId id="256" r:id="rId2"/>
    <p:sldId id="299" r:id="rId3"/>
    <p:sldId id="305" r:id="rId4"/>
    <p:sldId id="273" r:id="rId5"/>
    <p:sldId id="274" r:id="rId6"/>
    <p:sldId id="276" r:id="rId7"/>
    <p:sldId id="271" r:id="rId8"/>
    <p:sldId id="300" r:id="rId9"/>
    <p:sldId id="269" r:id="rId10"/>
    <p:sldId id="301" r:id="rId11"/>
    <p:sldId id="302" r:id="rId12"/>
    <p:sldId id="277" r:id="rId13"/>
    <p:sldId id="282" r:id="rId14"/>
    <p:sldId id="284" r:id="rId15"/>
    <p:sldId id="288" r:id="rId16"/>
    <p:sldId id="285" r:id="rId17"/>
    <p:sldId id="292" r:id="rId18"/>
    <p:sldId id="261" r:id="rId19"/>
    <p:sldId id="263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ECECEC"/>
    <a:srgbClr val="655B58"/>
    <a:srgbClr val="3A3A3A"/>
    <a:srgbClr val="E2D9E0"/>
    <a:srgbClr val="F5F5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93803" autoAdjust="0"/>
  </p:normalViewPr>
  <p:slideViewPr>
    <p:cSldViewPr snapToGrid="0">
      <p:cViewPr varScale="1">
        <p:scale>
          <a:sx n="77" d="100"/>
          <a:sy n="77" d="100"/>
        </p:scale>
        <p:origin x="-57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4A6422-B2B5-4140-BB60-AB0E128CCA85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DAC47-E6C3-4206-9C49-AE39DFEDFB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4091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060700" algn="ctr"/>
                <a:tab pos="5686425" algn="l"/>
              </a:tabLst>
            </a:pPr>
            <a:r>
              <a:rPr kumimoji="0" lang="ru-R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0901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0" i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b="1" i="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85355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56418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3415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0452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6167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l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661227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907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5DAC47-E6C3-4206-9C49-AE39DFEDFBA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0914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45729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4582629"/>
      </p:ext>
    </p:extLst>
  </p:cSld>
  <p:clrMapOvr>
    <a:masterClrMapping/>
  </p:clrMapOvr>
  <p:transition spd="slow" advTm="10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9818944"/>
      </p:ext>
    </p:extLst>
  </p:cSld>
  <p:clrMapOvr>
    <a:masterClrMapping/>
  </p:clrMapOvr>
  <p:transition spd="slow" advTm="10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85033077"/>
      </p:ext>
    </p:extLst>
  </p:cSld>
  <p:clrMapOvr>
    <a:masterClrMapping/>
  </p:clrMapOvr>
  <p:transition spd="slow" advTm="10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50315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10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9326964"/>
      </p:ext>
    </p:extLst>
  </p:cSld>
  <p:clrMapOvr>
    <a:masterClrMapping/>
  </p:clrMapOvr>
  <p:transition spd="slow" advTm="10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6007396"/>
      </p:ext>
    </p:extLst>
  </p:cSld>
  <p:clrMapOvr>
    <a:masterClrMapping/>
  </p:clrMapOvr>
  <p:transition spd="slow" advTm="10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6429334"/>
      </p:ext>
    </p:extLst>
  </p:cSld>
  <p:clrMapOvr>
    <a:masterClrMapping/>
  </p:clrMapOvr>
  <p:transition spd="slow" advTm="10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3203712"/>
      </p:ext>
    </p:extLst>
  </p:cSld>
  <p:clrMapOvr>
    <a:masterClrMapping/>
  </p:clrMapOvr>
  <p:transition spd="slow" advTm="10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8268766"/>
      </p:ext>
    </p:extLst>
  </p:cSld>
  <p:clrMapOvr>
    <a:masterClrMapping/>
  </p:clrMapOvr>
  <p:transition spd="slow" advTm="10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466353"/>
      </p:ext>
    </p:extLst>
  </p:cSld>
  <p:clrMapOvr>
    <a:masterClrMapping/>
  </p:clrMapOvr>
  <p:transition spd="slow" advTm="10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73BABEC-28FC-4006-B223-87EF14EE6661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78A8D1D-075D-464A-B8C2-DE9DD2C6C0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664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 spd="slow" advTm="10000">
    <p:push dir="u"/>
  </p:transition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18" Type="http://schemas.microsoft.com/office/2007/relationships/media" Target="../media/media1.mp3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1.jpeg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6.jpeg"/><Relationship Id="rId15" Type="http://schemas.openxmlformats.org/officeDocument/2006/relationships/image" Target="../media/image10.jpeg"/><Relationship Id="rId10" Type="http://schemas.openxmlformats.org/officeDocument/2006/relationships/image" Target="../media/image5.jpeg"/><Relationship Id="rId19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4.jpeg"/><Relationship Id="rId1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1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13.png"/><Relationship Id="rId4" Type="http://schemas.openxmlformats.org/officeDocument/2006/relationships/image" Target="../media/image36.jpeg"/><Relationship Id="rId9" Type="http://schemas.microsoft.com/office/2007/relationships/media" Target="../media/media2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2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http://chaltlib.ru/images/ubilei/038.jpg" TargetMode="Externa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140603" y="2142576"/>
            <a:ext cx="5910794" cy="720080"/>
          </a:xfrm>
          <a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artisticGlowDiffused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effectLst>
            <a:softEdge rad="127000"/>
          </a:effectLst>
        </p:spPr>
        <p:txBody>
          <a:bodyPr>
            <a:noAutofit/>
          </a:bodyPr>
          <a:lstStyle/>
          <a:p>
            <a:r>
              <a:rPr lang="ru-RU" sz="4400" b="1">
                <a:solidFill>
                  <a:srgbClr val="C00000"/>
                </a:solidFill>
              </a:rPr>
              <a:t>Чтобы помнили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17075" y="2857496"/>
            <a:ext cx="5357850" cy="1428760"/>
          </a:xfrm>
        </p:spPr>
        <p:txBody>
          <a:bodyPr>
            <a:noAutofit/>
          </a:bodyPr>
          <a:lstStyle/>
          <a:p>
            <a:r>
              <a:rPr lang="ru-RU" sz="2200">
                <a:solidFill>
                  <a:srgbClr val="C00000"/>
                </a:solidFill>
              </a:rPr>
              <a:t>Памятники погибшим в Великой Отечественной войне 1941-1945 годов землякам и воинам-освободителям </a:t>
            </a:r>
            <a:r>
              <a:rPr lang="ru-RU" sz="2200" err="1">
                <a:solidFill>
                  <a:srgbClr val="C00000"/>
                </a:solidFill>
              </a:rPr>
              <a:t>Мясниковского</a:t>
            </a:r>
            <a:r>
              <a:rPr lang="ru-RU" sz="2200">
                <a:solidFill>
                  <a:srgbClr val="C00000"/>
                </a:solidFill>
              </a:rPr>
              <a:t> района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35334" y="175805"/>
            <a:ext cx="3005666" cy="1968711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</p:spPr>
      </p:pic>
      <p:pic>
        <p:nvPicPr>
          <p:cNvPr id="11" name="Picture 2" descr="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91212" y="2140569"/>
            <a:ext cx="1898345" cy="244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2" name="Picture 1" descr="памятник погибшим в х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96919" y="4174741"/>
            <a:ext cx="1714480" cy="2659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3" name="Picture 2" descr="Копия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0530" y="2253627"/>
            <a:ext cx="2516631" cy="2648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0" name="Picture 1" descr="ленинакан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043574" y="173619"/>
            <a:ext cx="3003035" cy="1963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</p:spPr>
      </p:pic>
      <p:pic>
        <p:nvPicPr>
          <p:cNvPr id="15" name="Picture 2" descr="P622204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54176" y="174924"/>
            <a:ext cx="2682257" cy="1856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0"/>
          </a:effectLst>
        </p:spPr>
      </p:pic>
      <p:pic>
        <p:nvPicPr>
          <p:cNvPr id="14" name="Picture 2" descr="https://chaltlib.ru/images/003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20879" y="4145864"/>
            <a:ext cx="2027073" cy="270552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5" name="Picture 1" descr="памятник 00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4326" y="-24538"/>
            <a:ext cx="3000364" cy="225566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0"/>
          </a:effec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87523" y="4282611"/>
            <a:ext cx="2013460" cy="2575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16" name="Picture 4" descr="1406787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Песни Победы - Нет в России семьи такой где б не памятен был свой герой из к ф Офицеры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41752" y="173619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5707972-5976-8F06-A67E-1BA45218E1CC}"/>
              </a:ext>
            </a:extLst>
          </p:cNvPr>
          <p:cNvSpPr txBox="1"/>
          <p:nvPr/>
        </p:nvSpPr>
        <p:spPr>
          <a:xfrm>
            <a:off x="9042400" y="5158316"/>
            <a:ext cx="2997200" cy="15302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>
                <a:solidFill>
                  <a:srgbClr val="C00000"/>
                </a:solidFill>
                <a:latin typeface="Corbel"/>
              </a:rPr>
              <a:t>Презентация подготовлена сотрудниками архивного сектора Администрации Мясниковского района</a:t>
            </a:r>
            <a:endParaRPr lang="ru-RU"/>
          </a:p>
          <a:p>
            <a:pPr algn="r"/>
            <a:r>
              <a:rPr lang="ru-RU">
                <a:solidFill>
                  <a:srgbClr val="C00000"/>
                </a:solidFill>
                <a:latin typeface="Corbel"/>
              </a:rPr>
              <a:t>2024 г.</a:t>
            </a:r>
          </a:p>
        </p:txBody>
      </p:sp>
    </p:spTree>
  </p:cSld>
  <p:clrMapOvr>
    <a:masterClrMapping/>
  </p:clrMapOvr>
  <p:transition spd="slow" advTm="5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6098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878132" y="205342"/>
            <a:ext cx="84249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latin typeface="Corbel"/>
                <a:ea typeface="Times New Roman" pitchFamily="18" charset="0"/>
                <a:cs typeface="Times New Roman"/>
              </a:rPr>
              <a:t>Памятник воинам-освободителям в хуторе Красный Крым</a:t>
            </a:r>
            <a:endParaRPr lang="ru-RU" sz="2400" b="1">
              <a:latin typeface="Corbel"/>
              <a:cs typeface="Times New Roman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08" y="3706818"/>
            <a:ext cx="4005814" cy="29514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3074" name="Picture 2" descr="https://chaltlib.ru/images/00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9197" y="857233"/>
            <a:ext cx="2901597" cy="38727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5915" y="857232"/>
            <a:ext cx="3911338" cy="2709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371421" y="4730760"/>
            <a:ext cx="3643338" cy="64633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Памятник открыт </a:t>
            </a:r>
          </a:p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1 мая 1959 года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21699" y="1076854"/>
            <a:ext cx="3738601" cy="23083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ea typeface="Times New Roman" pitchFamily="18" charset="0"/>
                <a:cs typeface="Times New Roman"/>
              </a:rPr>
              <a:t>Первый памятник установлен на братской могиле захороненных в 194</a:t>
            </a:r>
            <a:r>
              <a:rPr lang="en-US">
                <a:latin typeface="Corbel"/>
                <a:ea typeface="Times New Roman" pitchFamily="18" charset="0"/>
                <a:cs typeface="Times New Roman"/>
              </a:rPr>
              <a:t>2</a:t>
            </a:r>
            <a:r>
              <a:rPr lang="ru-RU">
                <a:latin typeface="Corbel"/>
                <a:ea typeface="Times New Roman" pitchFamily="18" charset="0"/>
                <a:cs typeface="Times New Roman"/>
              </a:rPr>
              <a:t> году </a:t>
            </a:r>
            <a:r>
              <a:rPr lang="en-US">
                <a:latin typeface="Corbel"/>
                <a:ea typeface="Times New Roman" pitchFamily="18" charset="0"/>
                <a:cs typeface="Times New Roman"/>
              </a:rPr>
              <a:t>47 </a:t>
            </a:r>
            <a:r>
              <a:rPr lang="ru-RU">
                <a:latin typeface="Corbel"/>
                <a:ea typeface="Times New Roman" pitchFamily="18" charset="0"/>
                <a:cs typeface="Times New Roman"/>
              </a:rPr>
              <a:t>неизвестных бойцов, погибших в боях с немецко-фашистскими захватчиками при освобождении хутора Красный Крым. Он был сооружен колхозом «Путь-Ленина» в 1947 году.</a:t>
            </a:r>
            <a:endParaRPr lang="ru-RU">
              <a:latin typeface="Corbel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11139" y="3704181"/>
            <a:ext cx="3085072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Газетная статья </a:t>
            </a:r>
            <a:endParaRPr lang="ru-RU"/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«Открытие памятника в Красном Крыму».</a:t>
            </a:r>
            <a:endParaRPr lang="ru-RU">
              <a:latin typeface="Corbel" panose="020B0503020204020204" pitchFamily="34" charset="0"/>
              <a:cs typeface="Times New Roman"/>
            </a:endParaRP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Газета «Коммунар», № 54  </a:t>
            </a:r>
          </a:p>
          <a:p>
            <a:pPr defTabSz="914400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от 8 мая 1959 года.</a:t>
            </a:r>
            <a:endParaRPr lang="ru-RU">
              <a:latin typeface="Corbel"/>
            </a:endParaRPr>
          </a:p>
        </p:txBody>
      </p:sp>
      <p:pic>
        <p:nvPicPr>
          <p:cNvPr id="15" name="Picture 4" descr="140678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8924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75438927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053028" y="152604"/>
            <a:ext cx="50405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latin typeface="Corbel"/>
                <a:ea typeface="Times New Roman" pitchFamily="18" charset="0"/>
                <a:cs typeface="Times New Roman"/>
              </a:rPr>
              <a:t>Памятник воинам-освободителям в хуторе Ленинакан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97" r="917" b="4027"/>
          <a:stretch/>
        </p:blipFill>
        <p:spPr>
          <a:xfrm>
            <a:off x="281636" y="991143"/>
            <a:ext cx="2438240" cy="286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15" t="11686" r="27011" b="29160"/>
          <a:stretch/>
        </p:blipFill>
        <p:spPr>
          <a:xfrm>
            <a:off x="8006480" y="224952"/>
            <a:ext cx="3805456" cy="2514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717256" y="994564"/>
            <a:ext cx="5053035" cy="218521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 sz="1700" dirty="0">
                <a:latin typeface="Corbel"/>
              </a:rPr>
              <a:t>В 1942 году в хуторе Ленинакан в братской могиле были захоронены 8 неизвестных бойцов Советской Армии, погибших в боях с немецкими захватчиками при обороне г. Ростова-на-Дону. </a:t>
            </a:r>
            <a:endParaRPr lang="ru-RU" sz="1700" dirty="0"/>
          </a:p>
          <a:p>
            <a:r>
              <a:rPr lang="ru-RU" sz="1700" dirty="0">
                <a:latin typeface="Corbel"/>
              </a:rPr>
              <a:t>В  1947 году за месте захоронения был установлен памятник. В 1958 году памятник был разобран, а останки погибших бойцов перезахоронены в братской могиле в хуторе Красный Крым…</a:t>
            </a:r>
            <a:r>
              <a:rPr lang="ru-RU" sz="1700" dirty="0">
                <a:solidFill>
                  <a:srgbClr val="4F5854"/>
                </a:solidFill>
                <a:latin typeface="Corbel"/>
              </a:rPr>
              <a:t> </a:t>
            </a:r>
            <a:endParaRPr lang="ru-RU" sz="1700" dirty="0">
              <a:latin typeface="Corbel"/>
            </a:endParaRPr>
          </a:p>
        </p:txBody>
      </p:sp>
      <p:pic>
        <p:nvPicPr>
          <p:cNvPr id="12" name="Picture 1" descr="ленинакан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6377" y="4085049"/>
            <a:ext cx="3942626" cy="263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989886" y="3312584"/>
            <a:ext cx="7556548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latin typeface="Corbel"/>
                <a:cs typeface="Times New Roman"/>
              </a:rPr>
              <a:t>Памятник погибшим в годы Великой Отечественной войны односельчанам в хуторе Ленинакан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73439" y="2741074"/>
            <a:ext cx="4273066" cy="3539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>
                <a:latin typeface="Corbel"/>
                <a:cs typeface="Times New Roman"/>
              </a:rPr>
              <a:t>Справка</a:t>
            </a:r>
            <a:r>
              <a:rPr lang="ru-RU" sz="1700">
                <a:latin typeface="Corbel"/>
              </a:rPr>
              <a:t> о перезахоронении </a:t>
            </a:r>
            <a:endParaRPr lang="ru-RU"/>
          </a:p>
        </p:txBody>
      </p:sp>
      <p:pic>
        <p:nvPicPr>
          <p:cNvPr id="17" name="Picture 2" descr="открытие памятника в х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1761" y="3429969"/>
            <a:ext cx="2569990" cy="3401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4190996" y="4765153"/>
            <a:ext cx="3000396" cy="14003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ru-RU" sz="1700">
              <a:latin typeface="Corbel"/>
              <a:cs typeface="Times New Roman" pitchFamily="18" charset="0"/>
            </a:endParaRPr>
          </a:p>
          <a:p>
            <a:r>
              <a:rPr lang="ru-RU" sz="1700">
                <a:latin typeface="Corbel"/>
              </a:rPr>
              <a:t>Газетная статья об </a:t>
            </a:r>
          </a:p>
          <a:p>
            <a:r>
              <a:rPr lang="ru-RU" sz="1700">
                <a:latin typeface="Corbel"/>
              </a:rPr>
              <a:t>открытии памятника. </a:t>
            </a:r>
            <a:endParaRPr lang="ru-RU"/>
          </a:p>
          <a:p>
            <a:r>
              <a:rPr lang="ru-RU" sz="1700">
                <a:latin typeface="Corbel"/>
              </a:rPr>
              <a:t>Газета «Заря», № 58-59 </a:t>
            </a:r>
            <a:endParaRPr lang="ru-RU">
              <a:latin typeface="Corbel" panose="020B0503020204020204" pitchFamily="34" charset="0"/>
            </a:endParaRPr>
          </a:p>
          <a:p>
            <a:r>
              <a:rPr lang="ru-RU" sz="1700">
                <a:latin typeface="Corbel"/>
              </a:rPr>
              <a:t>от 13 мая 2000 года</a:t>
            </a:r>
            <a:endParaRPr lang="ru-RU">
              <a:latin typeface="Corbel" panose="020B0503020204020204" pitchFamily="34" charset="0"/>
            </a:endParaRPr>
          </a:p>
        </p:txBody>
      </p:sp>
      <p:pic>
        <p:nvPicPr>
          <p:cNvPr id="13" name="Picture 4" descr="140678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4627765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К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949" y="285728"/>
            <a:ext cx="2947473" cy="443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63923" y="695834"/>
            <a:ext cx="2849578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latin typeface="Corbel"/>
              </a:rPr>
              <a:t>Памятник воинам Советской Армии, погибшим в боях с немецко-фашистскими захватчиками при защите и освобождении хуторе </a:t>
            </a:r>
            <a:r>
              <a:rPr lang="ru-RU" b="1" err="1">
                <a:solidFill>
                  <a:srgbClr val="C00000"/>
                </a:solidFill>
                <a:latin typeface="Corbel"/>
              </a:rPr>
              <a:t>Ленинаван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4222" y="4396462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2795" y="4719541"/>
            <a:ext cx="3614228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>
                <a:latin typeface="Corbel"/>
              </a:rPr>
              <a:t>Памятник в хуторе </a:t>
            </a:r>
            <a:r>
              <a:rPr lang="ru-RU" sz="1600" err="1">
                <a:latin typeface="Corbel"/>
              </a:rPr>
              <a:t>Ленинаван</a:t>
            </a:r>
            <a:r>
              <a:rPr lang="ru-RU" sz="1600">
                <a:latin typeface="Corbel"/>
              </a:rPr>
              <a:t>, установленный на месте братской могилы, в которой в 1942 году были захоронены 12 бойцов Советской Армии, погибших в боях с немецкими захватчиками при обороне города </a:t>
            </a:r>
            <a:r>
              <a:rPr lang="ru-RU" sz="1600" err="1">
                <a:latin typeface="Corbel"/>
              </a:rPr>
              <a:t>Ростова</a:t>
            </a:r>
            <a:r>
              <a:rPr lang="ru-RU" sz="1600">
                <a:latin typeface="Corbel"/>
              </a:rPr>
              <a:t>-на Дону и освобождении хутора (Фото 1946 г.) </a:t>
            </a:r>
          </a:p>
        </p:txBody>
      </p:sp>
      <p:pic>
        <p:nvPicPr>
          <p:cNvPr id="12" name="Picture 1" descr="памятник погибшим в с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0772" y="285728"/>
            <a:ext cx="2494287" cy="3143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9196933" y="698479"/>
            <a:ext cx="286541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Памятник воинам </a:t>
            </a:r>
            <a:r>
              <a:rPr lang="ru-RU" b="1">
                <a:solidFill>
                  <a:srgbClr val="C00000"/>
                </a:solidFill>
              </a:rPr>
              <a:t>Советской Армии, погибшим в боях с немецко-фашистскими захватчиками при защите и освобождении села Султан- Салы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829025" y="5217593"/>
            <a:ext cx="4230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/>
              <a:t>Братская могила, расположенная северо-восточнее села Султан-Салы, вправо от дороги </a:t>
            </a:r>
            <a:r>
              <a:rPr lang="ru-RU" sz="1600" err="1"/>
              <a:t>Москва-Каракум</a:t>
            </a:r>
            <a:r>
              <a:rPr lang="ru-RU" sz="1600"/>
              <a:t>, в которой были захоронены  7 неизвестных бойцов, погибших за освобождение села в феврале 1943 года (Фото 1946 г.)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8591" y="3077104"/>
            <a:ext cx="3404034" cy="2107117"/>
          </a:xfrm>
          <a:prstGeom prst="rect">
            <a:avLst/>
          </a:prstGeom>
        </p:spPr>
      </p:pic>
      <p:pic>
        <p:nvPicPr>
          <p:cNvPr id="11" name="Picture 4" descr="140678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3633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/>
          <a:srcRect l="19824" t="17146" r="22127" b="24116"/>
          <a:stretch/>
        </p:blipFill>
        <p:spPr>
          <a:xfrm>
            <a:off x="3800195" y="3431062"/>
            <a:ext cx="3921844" cy="2855137"/>
          </a:xfrm>
          <a:prstGeom prst="rect">
            <a:avLst/>
          </a:prstGeom>
        </p:spPr>
      </p:pic>
      <p:pic>
        <p:nvPicPr>
          <p:cNvPr id="2" name="От героев былых времен (из фильма «Офицеры») (минус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35448" y="130649"/>
            <a:ext cx="487363" cy="4873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19824" t="17146" r="22127" b="24116"/>
          <a:stretch/>
        </p:blipFill>
        <p:spPr>
          <a:xfrm>
            <a:off x="3952595" y="3583462"/>
            <a:ext cx="3921844" cy="2855137"/>
          </a:xfrm>
          <a:prstGeom prst="rect">
            <a:avLst/>
          </a:prstGeom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100514" y="173901"/>
            <a:ext cx="118161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5686425" algn="l"/>
              </a:tabLst>
            </a:pPr>
            <a:r>
              <a:rPr lang="ru-RU" sz="2400" b="1">
                <a:solidFill>
                  <a:srgbClr val="C00000"/>
                </a:solidFill>
                <a:latin typeface="Corbel"/>
              </a:rPr>
              <a:t>Обелиск Герою Советского Союза Селиверстову Кузьме Егоровичу </a:t>
            </a:r>
            <a:endParaRPr lang="ru-RU"/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5686425" algn="l"/>
              </a:tabLst>
            </a:pPr>
            <a:r>
              <a:rPr lang="ru-RU" sz="2400" b="1">
                <a:solidFill>
                  <a:srgbClr val="C00000"/>
                </a:solidFill>
                <a:latin typeface="Corbel"/>
              </a:rPr>
              <a:t>в селе Султан-Салы </a:t>
            </a:r>
          </a:p>
        </p:txBody>
      </p:sp>
      <p:pic>
        <p:nvPicPr>
          <p:cNvPr id="6" name="Picture 1" descr="Селиверст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242" y="1060964"/>
            <a:ext cx="4974158" cy="4504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58242" y="5553613"/>
            <a:ext cx="4974559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latin typeface="Corbel"/>
              </a:rPr>
              <a:t>Газетная статья «В бою себя не пожалел» о подвиге Кузьмы Егоровича Селиверстова. </a:t>
            </a:r>
          </a:p>
          <a:p>
            <a:pPr algn="ctr"/>
            <a:r>
              <a:rPr lang="ru-RU" sz="1600" dirty="0">
                <a:latin typeface="Corbel"/>
              </a:rPr>
              <a:t>Газета «Заря коммунизма», </a:t>
            </a:r>
          </a:p>
          <a:p>
            <a:pPr algn="ctr"/>
            <a:r>
              <a:rPr lang="ru-RU" sz="1600" dirty="0">
                <a:latin typeface="Corbel"/>
              </a:rPr>
              <a:t>№ 57 от 9 мая 1975 года.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0709" y="1060964"/>
            <a:ext cx="5506173" cy="416380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847291" y="5192234"/>
            <a:ext cx="598849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Лейтенант Селиверстов Кузьма Егорович погиб в воздушном бою  15 октября 1941 года в районе г. Таганрога. </a:t>
            </a:r>
            <a:endParaRPr lang="ru-RU"/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Похоронен в селе Султан-Салы Мясниковского района. 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Звание Героя Советского Союза присвоено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27 марта 1942 года  посмертно.</a:t>
            </a:r>
          </a:p>
        </p:txBody>
      </p:sp>
      <p:pic>
        <p:nvPicPr>
          <p:cNvPr id="7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791075" y="165965"/>
            <a:ext cx="1062043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latin typeface="Corbel"/>
              </a:rPr>
              <a:t>Монумент воинам, павшим при освобождении х. </a:t>
            </a:r>
            <a:r>
              <a:rPr lang="ru-RU" sz="2400" b="1" err="1">
                <a:solidFill>
                  <a:srgbClr val="C00000"/>
                </a:solidFill>
                <a:latin typeface="Corbel"/>
              </a:rPr>
              <a:t>Недвиговка</a:t>
            </a:r>
            <a:r>
              <a:rPr lang="ru-RU" sz="2400" b="1">
                <a:solidFill>
                  <a:srgbClr val="C00000"/>
                </a:solidFill>
                <a:latin typeface="Corbel"/>
              </a:rPr>
              <a:t> и воинам – односельчанам, не вернувшимся с Великой Отечественной войны  </a:t>
            </a:r>
            <a:endParaRPr lang="ru-RU" sz="2400" b="1">
              <a:solidFill>
                <a:srgbClr val="C00000"/>
              </a:solidFill>
            </a:endParaRPr>
          </a:p>
        </p:txBody>
      </p:sp>
      <p:pic>
        <p:nvPicPr>
          <p:cNvPr id="62465" name="Picture 1" descr="памятник погибшим в х"/>
          <p:cNvPicPr>
            <a:picLocks noChangeAspect="1" noChangeArrowheads="1"/>
          </p:cNvPicPr>
          <p:nvPr/>
        </p:nvPicPr>
        <p:blipFill rotWithShape="1">
          <a:blip r:embed="rId3" cstate="print"/>
          <a:srcRect t="5442" b="7692"/>
          <a:stretch/>
        </p:blipFill>
        <p:spPr bwMode="auto">
          <a:xfrm>
            <a:off x="3713040" y="3097572"/>
            <a:ext cx="2602447" cy="3582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4098" t="-107" r="21038" b="-666"/>
          <a:stretch/>
        </p:blipFill>
        <p:spPr bwMode="auto">
          <a:xfrm>
            <a:off x="230972" y="1143822"/>
            <a:ext cx="2897871" cy="287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0" name="AutoShape 2" descr="blob:https://web.whatsapp.com/99ae3a80-0e65-492a-b189-9ec113c2c1a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blob:https://web.whatsapp.com/99ae3a80-0e65-492a-b189-9ec113c2c1a8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97569" y="1200937"/>
            <a:ext cx="3091361" cy="274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245418" y="1201304"/>
            <a:ext cx="3548109" cy="18158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latin typeface="Corbel"/>
                <a:ea typeface="Times New Roman" pitchFamily="18" charset="0"/>
                <a:cs typeface="Times New Roman"/>
              </a:rPr>
              <a:t>В центре хутора </a:t>
            </a:r>
            <a:r>
              <a:rPr lang="ru-RU" sz="1400" err="1">
                <a:latin typeface="Corbel"/>
                <a:ea typeface="Times New Roman" pitchFamily="18" charset="0"/>
                <a:cs typeface="Times New Roman"/>
              </a:rPr>
              <a:t>Недвиговка</a:t>
            </a:r>
            <a:r>
              <a:rPr lang="ru-RU" sz="1400">
                <a:latin typeface="Corbel"/>
                <a:ea typeface="Times New Roman" pitchFamily="18" charset="0"/>
                <a:cs typeface="Times New Roman"/>
              </a:rPr>
              <a:t> расположена братская могила, в которой захоронены погибшие односельчане и воины-освободители, павшие в боях с </a:t>
            </a:r>
            <a:r>
              <a:rPr lang="ru-RU" sz="1400">
                <a:latin typeface="Corbel"/>
              </a:rPr>
              <a:t>немецко-фашистскими захватчиками при защите и освобождении </a:t>
            </a:r>
            <a:r>
              <a:rPr lang="ru-RU" sz="1400">
                <a:latin typeface="Corbel"/>
                <a:ea typeface="Times New Roman" pitchFamily="18" charset="0"/>
                <a:cs typeface="Times New Roman"/>
              </a:rPr>
              <a:t>хутора. В 1958 году на захоронении  был установлен памятник в виде фигуры солдата со знаменем в руках.</a:t>
            </a:r>
            <a:endParaRPr lang="ru-RU" sz="1400">
              <a:latin typeface="Corbel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7203" y="4014821"/>
            <a:ext cx="2619400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>
                <a:latin typeface="Corbel"/>
              </a:rPr>
              <a:t>Памятник,  установленный в 1945 году на  братской могиле захороненных 56 неизвестных бойцов Советской Армии, погибших в 1942-1943 гг. в боях с немецкими захватчиками при освобождении хутора </a:t>
            </a:r>
            <a:r>
              <a:rPr lang="ru-RU" sz="1600" err="1">
                <a:latin typeface="Corbel"/>
              </a:rPr>
              <a:t>Недвиговка</a:t>
            </a:r>
            <a:r>
              <a:rPr lang="ru-RU" sz="1600">
                <a:latin typeface="Corbel"/>
              </a:rPr>
              <a:t>.</a:t>
            </a:r>
            <a:r>
              <a:rPr lang="en-US" sz="1600">
                <a:latin typeface="Corbel"/>
              </a:rPr>
              <a:t> </a:t>
            </a:r>
            <a:r>
              <a:rPr lang="ru-RU" sz="1600">
                <a:latin typeface="Corbel"/>
              </a:rPr>
              <a:t>(Фото 1946 г.)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983086" y="1201472"/>
            <a:ext cx="1928800" cy="20621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Заметка «Бессмертная память» об открытии памятника.</a:t>
            </a:r>
            <a:endParaRPr lang="ru-RU"/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Газета «Коммунар»,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№ 137 от 14 ноября 1958 года.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39536" y="3947631"/>
            <a:ext cx="2607757" cy="24622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latin typeface="Corbel"/>
              </a:rPr>
              <a:t>Братская могила на гражданском кладбище. На памятнике установлены две мемориальные плиты. На одной высечены слова: </a:t>
            </a:r>
            <a:r>
              <a:rPr lang="ru-RU" sz="1400" i="1">
                <a:latin typeface="Corbel"/>
              </a:rPr>
              <a:t>«Вечная слава воинам, павшим в боях за нашу Родину при освобождении х. </a:t>
            </a:r>
            <a:r>
              <a:rPr lang="ru-RU" sz="1400" i="1" err="1">
                <a:latin typeface="Corbel"/>
              </a:rPr>
              <a:t>Недвиговка</a:t>
            </a:r>
            <a:r>
              <a:rPr lang="ru-RU" sz="1400" i="1">
                <a:latin typeface="Corbel"/>
              </a:rPr>
              <a:t>»</a:t>
            </a:r>
            <a:r>
              <a:rPr lang="ru-RU" sz="1400">
                <a:latin typeface="Corbel"/>
              </a:rPr>
              <a:t>. На другой плите высечены 24 фамилии погибших и захороненных воинов.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56349" y="3249440"/>
            <a:ext cx="2597019" cy="342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881158" y="254951"/>
            <a:ext cx="84296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</a:rPr>
              <a:t>Монумент воинам, павшим за освобождение х. Калинин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90" t="8359" r="4045" b="6489"/>
          <a:stretch/>
        </p:blipFill>
        <p:spPr>
          <a:xfrm>
            <a:off x="312126" y="1008017"/>
            <a:ext cx="3894843" cy="2557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391" b="4621"/>
          <a:stretch/>
        </p:blipFill>
        <p:spPr>
          <a:xfrm>
            <a:off x="4545854" y="2558505"/>
            <a:ext cx="2825770" cy="4057458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544401" y="892493"/>
            <a:ext cx="763324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cs typeface="Times New Roman"/>
              </a:rPr>
              <a:t>Братская могила воинов, погибших в боях с немецкими захватчиками, расположена  в центре хутора Калинин. </a:t>
            </a:r>
            <a:endParaRPr lang="ru-RU"/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latin typeface="Corbel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99912" y="5233913"/>
            <a:ext cx="4152057" cy="147732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latin typeface="Corbel"/>
                <a:ea typeface="Times New Roman" pitchFamily="18" charset="0"/>
                <a:cs typeface="Times New Roman"/>
              </a:rPr>
              <a:t>Братская могила около вокзала ж/д станции </a:t>
            </a:r>
            <a:r>
              <a:rPr lang="ru-RU" err="1">
                <a:latin typeface="Corbel"/>
                <a:ea typeface="Times New Roman" pitchFamily="18" charset="0"/>
                <a:cs typeface="Times New Roman"/>
              </a:rPr>
              <a:t>Хапры</a:t>
            </a:r>
            <a:r>
              <a:rPr lang="ru-RU">
                <a:latin typeface="Corbel"/>
                <a:ea typeface="Times New Roman" pitchFamily="18" charset="0"/>
                <a:cs typeface="Times New Roman"/>
              </a:rPr>
              <a:t>, в которой захоронены 9 неизвестных воинов Советской Армии, павших в боях при освобождении хутора Калинин.</a:t>
            </a:r>
            <a:endParaRPr lang="ru-RU"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9417" t="18752" r="24358" b="25870"/>
          <a:stretch/>
        </p:blipFill>
        <p:spPr>
          <a:xfrm>
            <a:off x="7933017" y="2559310"/>
            <a:ext cx="3675830" cy="25787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A056D50-853A-F047-BCCB-F03F9684FF06}"/>
              </a:ext>
            </a:extLst>
          </p:cNvPr>
          <p:cNvSpPr txBox="1"/>
          <p:nvPr/>
        </p:nvSpPr>
        <p:spPr>
          <a:xfrm>
            <a:off x="194733" y="3718983"/>
            <a:ext cx="41401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dirty="0">
                <a:latin typeface="Corbel"/>
              </a:rPr>
              <a:t>Памятник, установленный в 1947 году на  братской могиле, в которой в феврале 1943 года были</a:t>
            </a:r>
            <a:endParaRPr lang="ru-RU" dirty="0">
              <a:latin typeface="Corbel" panose="020B0503020204020204" pitchFamily="34" charset="0"/>
            </a:endParaRPr>
          </a:p>
          <a:p>
            <a:pPr algn="ctr"/>
            <a:r>
              <a:rPr lang="ru-RU" dirty="0">
                <a:latin typeface="Corbel"/>
              </a:rPr>
              <a:t>захоронены 9 неизвестных бойцов</a:t>
            </a:r>
            <a:endParaRPr lang="ru-RU" dirty="0">
              <a:latin typeface="Corbel" panose="020B0503020204020204" pitchFamily="34" charset="0"/>
            </a:endParaRPr>
          </a:p>
          <a:p>
            <a:pPr algn="ctr"/>
            <a:r>
              <a:rPr lang="ru-RU" dirty="0">
                <a:latin typeface="Corbel"/>
              </a:rPr>
              <a:t>Советской Армии, погибших возле железнодорожной станции </a:t>
            </a:r>
            <a:r>
              <a:rPr lang="ru-RU" dirty="0" err="1">
                <a:latin typeface="Corbel"/>
              </a:rPr>
              <a:t>Хапры</a:t>
            </a:r>
            <a:r>
              <a:rPr lang="ru-RU" dirty="0">
                <a:latin typeface="Corbel"/>
              </a:rPr>
              <a:t> СКЖД в боях с немецкими захватчиками при</a:t>
            </a:r>
            <a:endParaRPr lang="ru-RU" dirty="0">
              <a:latin typeface="Corbel" panose="020B0503020204020204" pitchFamily="34" charset="0"/>
            </a:endParaRPr>
          </a:p>
          <a:p>
            <a:pPr algn="ctr"/>
            <a:r>
              <a:rPr lang="ru-RU" dirty="0">
                <a:latin typeface="Corbel"/>
              </a:rPr>
              <a:t>освобождении хутора Калинин. </a:t>
            </a:r>
            <a:r>
              <a:rPr lang="en-US" dirty="0"/>
              <a:t>​</a:t>
            </a:r>
            <a:r>
              <a:rPr lang="en-US" dirty="0">
                <a:latin typeface="Gill Sans MT"/>
              </a:rPr>
              <a:t> </a:t>
            </a:r>
            <a:endParaRPr lang="ru-RU" dirty="0">
              <a:latin typeface="Gill Sans MT"/>
            </a:endParaRPr>
          </a:p>
          <a:p>
            <a:pPr algn="ctr"/>
            <a:r>
              <a:rPr lang="ru-RU" dirty="0">
                <a:latin typeface="Corbel"/>
              </a:rPr>
              <a:t>Перезахоронены в 1947 году.</a:t>
            </a:r>
            <a:r>
              <a:rPr lang="en-US" dirty="0"/>
              <a:t>​</a:t>
            </a:r>
            <a:endParaRPr lang="ru-RU" dirty="0"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626B9DC-5C2C-1F24-F38D-E3AF6A30F7CB}"/>
              </a:ext>
            </a:extLst>
          </p:cNvPr>
          <p:cNvSpPr txBox="1"/>
          <p:nvPr/>
        </p:nvSpPr>
        <p:spPr>
          <a:xfrm>
            <a:off x="4544483" y="1581149"/>
            <a:ext cx="739986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latin typeface="Corbel"/>
                <a:cs typeface="Segoe UI"/>
              </a:rPr>
              <a:t>​В 1956 году уставлен памятник в виде фигуры солдата с опущенным знаменем и мемориальной доской с фамилиями захороненных воинов Советской Армии</a:t>
            </a:r>
            <a:r>
              <a:rPr lang="en-US">
                <a:latin typeface="Corbel"/>
                <a:cs typeface="Segoe UI"/>
              </a:rPr>
              <a:t>​.</a:t>
            </a:r>
            <a:endParaRPr lang="ru-RU">
              <a:latin typeface="Corbel" panose="020B0503020204020204" pitchFamily="34" charset="0"/>
              <a:cs typeface="Segoe UI"/>
            </a:endParaRPr>
          </a:p>
          <a:p>
            <a:r>
              <a:rPr lang="ru-RU">
                <a:latin typeface="Corbel"/>
                <a:cs typeface="Segoe UI"/>
              </a:rPr>
              <a:t>​</a:t>
            </a:r>
          </a:p>
        </p:txBody>
      </p:sp>
      <p:pic>
        <p:nvPicPr>
          <p:cNvPr id="11" name="Picture 4" descr="14067875">
            <a:extLst>
              <a:ext uri="{FF2B5EF4-FFF2-40B4-BE49-F238E27FC236}">
                <a16:creationId xmlns:a16="http://schemas.microsoft.com/office/drawing/2014/main" xmlns="" id="{26D56EDA-58E0-E6B7-80BF-F361D906B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17665" y="364562"/>
            <a:ext cx="461435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Памятник односельчанам и воинам</a:t>
            </a:r>
            <a:r>
              <a:rPr lang="ru-RU" b="1">
                <a:solidFill>
                  <a:srgbClr val="C00000"/>
                </a:solidFill>
              </a:rPr>
              <a:t> Советской Армии, </a:t>
            </a:r>
            <a:r>
              <a:rPr lang="ru-RU" b="1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погибшим </a:t>
            </a:r>
            <a:r>
              <a:rPr lang="ru-RU" b="1">
                <a:solidFill>
                  <a:srgbClr val="C00000"/>
                </a:solidFill>
              </a:rPr>
              <a:t>в боях за оборону и освобождение хутора </a:t>
            </a:r>
            <a:r>
              <a:rPr lang="ru-RU" b="1" err="1">
                <a:solidFill>
                  <a:srgbClr val="C00000"/>
                </a:solidFill>
              </a:rPr>
              <a:t>Хапры</a:t>
            </a:r>
            <a:r>
              <a:rPr lang="ru-RU" b="1">
                <a:solidFill>
                  <a:srgbClr val="C00000"/>
                </a:solidFill>
              </a:rPr>
              <a:t> в годы Великой Отечественной войны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</a:rPr>
              <a:t>1941-1945 гг.</a:t>
            </a:r>
            <a:endParaRPr lang="ru-RU" b="1">
              <a:solidFill>
                <a:srgbClr val="C00000"/>
              </a:solidFill>
              <a:cs typeface="Times New Roman" pitchFamily="18" charset="0"/>
            </a:endParaRPr>
          </a:p>
        </p:txBody>
      </p:sp>
      <p:pic>
        <p:nvPicPr>
          <p:cNvPr id="64513" name="Picture 1" descr="памятник погибш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904" y="1842541"/>
            <a:ext cx="3168403" cy="476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6" name="Picture 1" descr="Петров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744" y="3615389"/>
            <a:ext cx="4202023" cy="2662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519577" y="3931710"/>
            <a:ext cx="3061233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ea typeface="Times New Roman" pitchFamily="18" charset="0"/>
                <a:cs typeface="Times New Roman" pitchFamily="18" charset="0"/>
              </a:rPr>
              <a:t>П</a:t>
            </a:r>
            <a:r>
              <a:rPr lang="ru-RU" b="1">
                <a:solidFill>
                  <a:srgbClr val="C00000"/>
                </a:solidFill>
              </a:rPr>
              <a:t>амятник односельчанам и воинам Советской Армии, погибшим в боях за оборону и освобождение сл. Петровка в годы Великой Отечественной войны 1941-1945 гг.</a:t>
            </a:r>
          </a:p>
        </p:txBody>
      </p:sp>
      <p:pic>
        <p:nvPicPr>
          <p:cNvPr id="7" name="Picture 1" descr="х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9517" y="384740"/>
            <a:ext cx="4604190" cy="2921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9383519" y="542645"/>
            <a:ext cx="2690816" cy="258532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latin typeface="Corbel"/>
                <a:ea typeface="Times New Roman" pitchFamily="18" charset="0"/>
                <a:cs typeface="Times New Roman"/>
              </a:rPr>
              <a:t>Памятник односельчанам и воинам</a:t>
            </a:r>
            <a:r>
              <a:rPr lang="ru-RU" b="1">
                <a:solidFill>
                  <a:srgbClr val="C00000"/>
                </a:solidFill>
                <a:latin typeface="Corbel"/>
              </a:rPr>
              <a:t> Советской Армии, </a:t>
            </a:r>
            <a:r>
              <a:rPr lang="ru-RU" b="1">
                <a:solidFill>
                  <a:srgbClr val="C00000"/>
                </a:solidFill>
                <a:latin typeface="Corbel"/>
                <a:ea typeface="Times New Roman" pitchFamily="18" charset="0"/>
                <a:cs typeface="Times New Roman"/>
              </a:rPr>
              <a:t>погибшим </a:t>
            </a:r>
            <a:r>
              <a:rPr lang="ru-RU" b="1">
                <a:solidFill>
                  <a:srgbClr val="C00000"/>
                </a:solidFill>
                <a:latin typeface="Corbel"/>
              </a:rPr>
              <a:t>в боях за оборону и освобождение</a:t>
            </a:r>
            <a:endParaRPr lang="ru-RU">
              <a:solidFill>
                <a:srgbClr val="000000"/>
              </a:solidFill>
              <a:latin typeface="Corbel"/>
            </a:endParaRPr>
          </a:p>
          <a:p>
            <a:pPr algn="ctr" defTabSz="914400">
              <a:spcBef>
                <a:spcPct val="0"/>
              </a:spcBef>
              <a:spcAft>
                <a:spcPct val="0"/>
              </a:spcAft>
            </a:pPr>
            <a:r>
              <a:rPr lang="ru-RU" b="1">
                <a:solidFill>
                  <a:srgbClr val="C00000"/>
                </a:solidFill>
                <a:latin typeface="Corbel"/>
              </a:rPr>
              <a:t>х. Веселый в годы Великой Отечественной войны 1941-1945 гг.</a:t>
            </a:r>
            <a:endParaRPr lang="ru-RU">
              <a:latin typeface="Corbel"/>
            </a:endParaRPr>
          </a:p>
        </p:txBody>
      </p:sp>
      <p:pic>
        <p:nvPicPr>
          <p:cNvPr id="10" name="Picture 4" descr="140678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78494" y="817545"/>
            <a:ext cx="5938622" cy="3120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74" r="67" b="4895"/>
          <a:stretch/>
        </p:blipFill>
        <p:spPr>
          <a:xfrm>
            <a:off x="484158" y="817016"/>
            <a:ext cx="4767465" cy="28295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095472" y="357166"/>
            <a:ext cx="8208912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 fontAlgn="base"/>
            <a:r>
              <a:rPr lang="ru-RU" sz="2400" b="1">
                <a:solidFill>
                  <a:srgbClr val="C00000"/>
                </a:solidFill>
              </a:rPr>
              <a:t>Памятник </a:t>
            </a:r>
            <a:r>
              <a:rPr lang="ru-RU" sz="2400" b="1">
                <a:solidFill>
                  <a:srgbClr val="C00000"/>
                </a:solidFill>
                <a:latin typeface="Corbel"/>
              </a:rPr>
              <a:t>жертвам</a:t>
            </a:r>
            <a:r>
              <a:rPr lang="ru-RU" sz="2400" b="1">
                <a:solidFill>
                  <a:srgbClr val="C00000"/>
                </a:solidFill>
              </a:rPr>
              <a:t> фашизма в селе Чалтырь  </a:t>
            </a:r>
          </a:p>
        </p:txBody>
      </p:sp>
      <p:pic>
        <p:nvPicPr>
          <p:cNvPr id="6" name="Picture 2" descr="акт о расстреле жителей 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9240" y="3429000"/>
            <a:ext cx="2304998" cy="29722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акт о расстреле жителей с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96442">
            <a:off x="5683717" y="4529794"/>
            <a:ext cx="2414192" cy="1774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CA3DCB3-BB03-B7D9-F801-E0456E6B6CF8}"/>
              </a:ext>
            </a:extLst>
          </p:cNvPr>
          <p:cNvSpPr txBox="1"/>
          <p:nvPr/>
        </p:nvSpPr>
        <p:spPr>
          <a:xfrm>
            <a:off x="8165306" y="5577682"/>
            <a:ext cx="40237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latin typeface="Corbel"/>
              </a:rPr>
              <a:t>Акт о расстреле жителей села Чалтырь немецкими оккупантами</a:t>
            </a:r>
            <a:endParaRPr lang="en-US">
              <a:latin typeface="Gill Sans MT"/>
            </a:endParaRPr>
          </a:p>
          <a:p>
            <a:r>
              <a:rPr lang="ru-RU">
                <a:latin typeface="Corbel"/>
              </a:rPr>
              <a:t>2 августа 1942 года.(Муниципальный архив. Ф.Р-3. Оп.1. Д.3. Л.86-86 об.) ​</a:t>
            </a:r>
            <a:endParaRPr lang="en-US">
              <a:latin typeface="Gill Sans M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63D693-0CA3-2041-3D7B-D7D9691E1960}"/>
              </a:ext>
            </a:extLst>
          </p:cNvPr>
          <p:cNvSpPr txBox="1"/>
          <p:nvPr/>
        </p:nvSpPr>
        <p:spPr>
          <a:xfrm>
            <a:off x="8174567" y="3930652"/>
            <a:ext cx="370628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>
                <a:latin typeface="Corbel"/>
              </a:rPr>
              <a:t>Газетная статья </a:t>
            </a:r>
            <a:r>
              <a:rPr lang="ru-RU" err="1">
                <a:latin typeface="Corbel"/>
              </a:rPr>
              <a:t>Кристостуряна</a:t>
            </a:r>
            <a:r>
              <a:rPr lang="ru-RU">
                <a:latin typeface="Corbel"/>
              </a:rPr>
              <a:t> Х.О. «Люди, помните об этом» об открытии памятника. </a:t>
            </a:r>
            <a:endParaRPr lang="ru-RU">
              <a:latin typeface="Corbel" panose="020B0503020204020204" pitchFamily="34" charset="0"/>
            </a:endParaRPr>
          </a:p>
          <a:p>
            <a:pPr algn="r"/>
            <a:r>
              <a:rPr lang="ru-RU">
                <a:latin typeface="Corbel"/>
              </a:rPr>
              <a:t>Газета «Заря коммунизма», </a:t>
            </a:r>
            <a:endParaRPr lang="ru-RU">
              <a:latin typeface="Corbel" panose="020B0503020204020204" pitchFamily="34" charset="0"/>
            </a:endParaRPr>
          </a:p>
          <a:p>
            <a:pPr algn="r"/>
            <a:r>
              <a:rPr lang="ru-RU">
                <a:latin typeface="Corbel"/>
              </a:rPr>
              <a:t>№ 61 от 20 мая 1975 года. </a:t>
            </a:r>
            <a:endParaRPr lang="ru-RU">
              <a:latin typeface="Corbel" panose="020B05030202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3A97719-D90C-9D91-0D93-B1537A8EF601}"/>
              </a:ext>
            </a:extLst>
          </p:cNvPr>
          <p:cNvSpPr txBox="1"/>
          <p:nvPr/>
        </p:nvSpPr>
        <p:spPr>
          <a:xfrm>
            <a:off x="491067" y="3814233"/>
            <a:ext cx="3378200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>
                <a:latin typeface="Corbel"/>
                <a:cs typeface="Segoe UI"/>
              </a:rPr>
              <a:t>Памятник жертвам фашизма в с. Чалтырь. Воздвигнут колхозом имени Шаумяна в 1975 году в память о </a:t>
            </a:r>
            <a:endParaRPr lang="ru-RU"/>
          </a:p>
          <a:p>
            <a:r>
              <a:rPr lang="ru-RU">
                <a:latin typeface="Corbel"/>
                <a:cs typeface="Segoe UI"/>
              </a:rPr>
              <a:t>10 безвинно расстрелянных</a:t>
            </a:r>
            <a:endParaRPr lang="ru-RU"/>
          </a:p>
          <a:p>
            <a:r>
              <a:rPr lang="ru-RU">
                <a:latin typeface="Corbel"/>
                <a:cs typeface="Segoe UI"/>
              </a:rPr>
              <a:t>жителях села Чалтырь в августе 1942 года, в период фашистской оккупации Мясниковского района​</a:t>
            </a:r>
            <a:r>
              <a:rPr lang="en-US">
                <a:latin typeface="Corbel"/>
                <a:cs typeface="Segoe UI"/>
              </a:rPr>
              <a:t>​.</a:t>
            </a:r>
            <a:endParaRPr lang="ru-RU">
              <a:latin typeface="Corbel"/>
            </a:endParaRPr>
          </a:p>
          <a:p>
            <a:r>
              <a:rPr lang="ru-RU">
                <a:latin typeface="Corbel"/>
                <a:cs typeface="Segoe UI"/>
              </a:rPr>
              <a:t>   ​</a:t>
            </a:r>
            <a:r>
              <a:rPr lang="en-US">
                <a:latin typeface="Corbel"/>
                <a:cs typeface="Segoe UI"/>
              </a:rPr>
              <a:t>​</a:t>
            </a:r>
          </a:p>
        </p:txBody>
      </p:sp>
      <p:pic>
        <p:nvPicPr>
          <p:cNvPr id="13" name="Picture 4" descr="14067875">
            <a:extLst>
              <a:ext uri="{FF2B5EF4-FFF2-40B4-BE49-F238E27FC236}">
                <a16:creationId xmlns:a16="http://schemas.microsoft.com/office/drawing/2014/main" xmlns="" id="{B836F6C6-1A9E-ED3C-AAA2-E4B10992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308291529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5271" y="320123"/>
            <a:ext cx="10823710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Памятник героям Великой Отечественной войны села Чалтырь (1948-1986)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675620" y="5977192"/>
            <a:ext cx="70927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latin typeface="Times New Roman"/>
                <a:ea typeface="Times New Roman"/>
              </a:rPr>
              <a:t>  </a:t>
            </a:r>
            <a:endParaRPr lang="ru-RU" sz="1600"/>
          </a:p>
        </p:txBody>
      </p:sp>
      <p:pic>
        <p:nvPicPr>
          <p:cNvPr id="6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6278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450" y="4365635"/>
            <a:ext cx="3301290" cy="244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-1673" r="1415" b="5114"/>
          <a:stretch/>
        </p:blipFill>
        <p:spPr bwMode="auto">
          <a:xfrm>
            <a:off x="4577795" y="947190"/>
            <a:ext cx="3294620" cy="2195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4161" y="947203"/>
            <a:ext cx="3146824" cy="2314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35448" y="3029472"/>
            <a:ext cx="4214829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400">
                <a:latin typeface="Corbel"/>
              </a:rPr>
              <a:t>Захоронение  14 неизвестных бойцов во дворе </a:t>
            </a:r>
            <a:r>
              <a:rPr lang="ru-RU" sz="1400" err="1">
                <a:latin typeface="Corbel"/>
              </a:rPr>
              <a:t>Чалтырской</a:t>
            </a:r>
            <a:r>
              <a:rPr lang="ru-RU" sz="1400">
                <a:latin typeface="Corbel"/>
              </a:rPr>
              <a:t> средней школы № 1. В 1942 году в здании школы располагался передвижной хирургический  госпиталь № 5203. В июне 1948 года останки бойцов были перезахоронены в братскую могилу в центральном парке села Чалтырь.</a:t>
            </a:r>
            <a:endParaRPr lang="ru-RU">
              <a:latin typeface="Corbel" panose="020B0503020204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046244" y="3259675"/>
            <a:ext cx="214578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/>
              <a:t>Братская могила, расположенная на юго-восточной окраине села Чалтырь с останками 70 неизвестных солдат.</a:t>
            </a:r>
          </a:p>
          <a:p>
            <a:r>
              <a:rPr lang="ru-RU" sz="1400"/>
              <a:t>В октябре 1958 года останки солдат были  перезахоронены в братскую могилу в центральном парке села Чалтырь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34819" y="4572009"/>
            <a:ext cx="4085194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400">
                <a:latin typeface="Corbel"/>
              </a:rPr>
              <a:t>Одни из первых памятников подполковнику </a:t>
            </a:r>
            <a:endParaRPr lang="ru-RU" sz="1400"/>
          </a:p>
          <a:p>
            <a:r>
              <a:rPr lang="ru-RU" sz="1400">
                <a:latin typeface="Corbel"/>
              </a:rPr>
              <a:t>Тимофееву Ивану Михайловичу и подполковнику Пономареву Николаю  Григорьевичу, погибшим в феврале 1943 года при освобождении</a:t>
            </a:r>
          </a:p>
          <a:p>
            <a:pPr algn="just"/>
            <a:r>
              <a:rPr lang="ru-RU" sz="1400">
                <a:latin typeface="Corbel"/>
              </a:rPr>
              <a:t>Мясниковского района от немецко-фашистской оккупации в годы ВОВ. </a:t>
            </a:r>
            <a:r>
              <a:rPr lang="ru-RU" sz="1400">
                <a:solidFill>
                  <a:prstClr val="black"/>
                </a:solidFill>
                <a:latin typeface="Corbel"/>
              </a:rPr>
              <a:t>В июне 1948 года останки погибших офицеров были перезахоронены в братскую могилу в центральном парке села Чалтырь.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77282" y="3032122"/>
            <a:ext cx="3026858" cy="15388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400">
                <a:latin typeface="Corbel"/>
              </a:rPr>
              <a:t>Памятник героям Великой Отечественной войны в центральном парке культуры и отдыха села Чалтырь. </a:t>
            </a:r>
          </a:p>
          <a:p>
            <a:pPr algn="ctr"/>
            <a:r>
              <a:rPr lang="ru-RU" sz="1400">
                <a:latin typeface="Corbel"/>
              </a:rPr>
              <a:t>Открыт 27 июня 1948 года</a:t>
            </a:r>
          </a:p>
          <a:p>
            <a:pPr algn="ctr"/>
            <a:r>
              <a:rPr lang="ru-RU" sz="1200" i="1"/>
              <a:t>Заметка  в районной газете «Коммунар» </a:t>
            </a:r>
          </a:p>
          <a:p>
            <a:pPr algn="ctr"/>
            <a:r>
              <a:rPr lang="ru-RU" sz="1200" i="1"/>
              <a:t>от 27 июня 1948 года. № 53 </a:t>
            </a:r>
          </a:p>
        </p:txBody>
      </p:sp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18" y="3267585"/>
            <a:ext cx="2420163" cy="35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/>
          <a:srcRect r="-492" b="28276"/>
          <a:stretch/>
        </p:blipFill>
        <p:spPr bwMode="auto">
          <a:xfrm>
            <a:off x="235450" y="947189"/>
            <a:ext cx="4335205" cy="22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830070745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5560" y="332657"/>
            <a:ext cx="8064896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latin typeface="Corbel"/>
              </a:rPr>
              <a:t>Мемориал Славы в селе Чалтырь (1986 – наст. </a:t>
            </a:r>
            <a:r>
              <a:rPr lang="ru-RU" sz="2400" b="1" err="1">
                <a:solidFill>
                  <a:srgbClr val="C00000"/>
                </a:solidFill>
                <a:latin typeface="Corbel"/>
              </a:rPr>
              <a:t>вр</a:t>
            </a:r>
            <a:r>
              <a:rPr lang="ru-RU" sz="2400" b="1">
                <a:solidFill>
                  <a:srgbClr val="C00000"/>
                </a:solidFill>
                <a:latin typeface="Corbel"/>
              </a:rPr>
              <a:t>.)</a:t>
            </a:r>
          </a:p>
        </p:txBody>
      </p:sp>
      <p:pic>
        <p:nvPicPr>
          <p:cNvPr id="5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6279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P6222049"/>
          <p:cNvPicPr>
            <a:picLocks noChangeAspect="1" noChangeArrowheads="1"/>
          </p:cNvPicPr>
          <p:nvPr/>
        </p:nvPicPr>
        <p:blipFill rotWithShape="1">
          <a:blip r:embed="rId4" cstate="print"/>
          <a:srcRect t="-692" r="2533" b="14423"/>
          <a:stretch/>
        </p:blipFill>
        <p:spPr bwMode="auto">
          <a:xfrm>
            <a:off x="6310321" y="1024874"/>
            <a:ext cx="4629686" cy="284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224991" y="3760919"/>
            <a:ext cx="444503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Corbel"/>
              </a:rPr>
              <a:t>Мемориал Славы в селе </a:t>
            </a:r>
            <a:r>
              <a:rPr lang="ru-RU" sz="1400" dirty="0" smtClean="0">
                <a:latin typeface="Corbel"/>
              </a:rPr>
              <a:t>Чалтырь</a:t>
            </a:r>
          </a:p>
          <a:p>
            <a:pPr algn="ctr"/>
            <a:r>
              <a:rPr lang="ru-RU" sz="1400" dirty="0" smtClean="0">
                <a:latin typeface="Corbel"/>
              </a:rPr>
              <a:t>(после реставрации)</a:t>
            </a:r>
            <a:endParaRPr lang="ru-RU" sz="1400" dirty="0">
              <a:latin typeface="Corbel"/>
            </a:endParaRPr>
          </a:p>
          <a:p>
            <a:pPr algn="ctr"/>
            <a:r>
              <a:rPr lang="ru-RU" sz="1400" dirty="0">
                <a:latin typeface="Corbel"/>
              </a:rPr>
              <a:t>Открыт 9 мая 1986 года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5" cstate="print"/>
          <a:srcRect r="-239" b="13474"/>
          <a:stretch/>
        </p:blipFill>
        <p:spPr bwMode="auto">
          <a:xfrm>
            <a:off x="1219705" y="1023921"/>
            <a:ext cx="4437096" cy="2849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53491" y="4908029"/>
            <a:ext cx="11030505" cy="14003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700" dirty="0">
                <a:latin typeface="Corbel"/>
                <a:cs typeface="Arial"/>
              </a:rPr>
              <a:t>В центре села Чалтырь, в парке, воздвигнут Мемориал Славы в честь погибших в годы Великой Отечественной войны 1941-1945 гг. земляков и  воинов, павших при освобождении села. Около 700 жителей </a:t>
            </a:r>
            <a:r>
              <a:rPr lang="ru-RU" sz="1700" dirty="0" smtClean="0">
                <a:latin typeface="Corbel"/>
                <a:cs typeface="Arial"/>
              </a:rPr>
              <a:t> села Чалтырь </a:t>
            </a:r>
            <a:r>
              <a:rPr lang="ru-RU" sz="1700" dirty="0">
                <a:latin typeface="Corbel"/>
                <a:cs typeface="Arial"/>
              </a:rPr>
              <a:t>ушли в бессмертие в борьбе с немецко-фашистскими захватчиками, ценой своей жизни приближая Победу. </a:t>
            </a:r>
            <a:r>
              <a:rPr lang="ru-RU" sz="1700" dirty="0">
                <a:cs typeface="Arial" pitchFamily="34" charset="0"/>
              </a:rPr>
              <a:t/>
            </a:r>
            <a:br>
              <a:rPr lang="ru-RU" sz="1700" dirty="0">
                <a:cs typeface="Arial" pitchFamily="34" charset="0"/>
              </a:rPr>
            </a:br>
            <a:r>
              <a:rPr lang="ru-RU" sz="1700" dirty="0">
                <a:latin typeface="Corbel"/>
                <a:cs typeface="Arial"/>
              </a:rPr>
              <a:t>     На мемориальных плитах высечены фамилии погибших односельчан, а на специальных постаментах установлены гранитные плиты с фамилиями 169 солдат, погибших при защите и освобождении села </a:t>
            </a:r>
            <a:r>
              <a:rPr lang="ru-RU" sz="1700" dirty="0" smtClean="0">
                <a:latin typeface="Corbel"/>
                <a:cs typeface="Arial"/>
              </a:rPr>
              <a:t>Чалтырь </a:t>
            </a:r>
            <a:r>
              <a:rPr lang="ru-RU" sz="1700" dirty="0">
                <a:latin typeface="Corbel"/>
                <a:cs typeface="Arial"/>
              </a:rPr>
              <a:t> </a:t>
            </a:r>
            <a:endParaRPr lang="ru-RU" sz="1700" dirty="0"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8BDA3AD-ED7B-9F50-C1B0-46E60D542A73}"/>
              </a:ext>
            </a:extLst>
          </p:cNvPr>
          <p:cNvSpPr txBox="1"/>
          <p:nvPr/>
        </p:nvSpPr>
        <p:spPr>
          <a:xfrm>
            <a:off x="5941483" y="3867149"/>
            <a:ext cx="5357283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dirty="0">
                <a:latin typeface="Corbel"/>
              </a:rPr>
              <a:t>Барельеф и мемориальная доска Герою Российской Федерации Сурену </a:t>
            </a:r>
            <a:r>
              <a:rPr lang="ru-RU" sz="1400" dirty="0" err="1">
                <a:latin typeface="Corbel"/>
              </a:rPr>
              <a:t>Амбарцумовичу</a:t>
            </a:r>
            <a:r>
              <a:rPr lang="ru-RU" sz="1400" dirty="0">
                <a:latin typeface="Corbel"/>
              </a:rPr>
              <a:t> </a:t>
            </a:r>
            <a:r>
              <a:rPr lang="ru-RU" sz="1400" dirty="0" err="1">
                <a:latin typeface="Corbel"/>
              </a:rPr>
              <a:t>Тащиян</a:t>
            </a:r>
            <a:r>
              <a:rPr lang="ru-RU" sz="1400" dirty="0">
                <a:latin typeface="Corbel"/>
              </a:rPr>
              <a:t> </a:t>
            </a:r>
            <a:endParaRPr lang="ru-RU" sz="1400" dirty="0" smtClean="0">
              <a:latin typeface="Corbel"/>
            </a:endParaRPr>
          </a:p>
          <a:p>
            <a:pPr algn="ctr"/>
            <a:r>
              <a:rPr lang="ru-RU" sz="1400" dirty="0" smtClean="0">
                <a:latin typeface="Corbel"/>
              </a:rPr>
              <a:t>на</a:t>
            </a:r>
            <a:r>
              <a:rPr lang="ru-RU" sz="1400" dirty="0">
                <a:latin typeface="Corbel"/>
              </a:rPr>
              <a:t> мемориале Славы в селе Чалтырь.</a:t>
            </a:r>
            <a:endParaRPr lang="ru-RU" dirty="0">
              <a:latin typeface="Corbel" panose="020B0503020204020204" pitchFamily="34" charset="0"/>
            </a:endParaRPr>
          </a:p>
          <a:p>
            <a:pPr algn="ctr"/>
            <a:r>
              <a:rPr lang="ru-RU" sz="1400" dirty="0">
                <a:latin typeface="Corbel"/>
              </a:rPr>
              <a:t>Установлены 5 мая 1995 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2349938184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9356" y="142853"/>
            <a:ext cx="11593288" cy="60016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ru-RU" sz="2400" b="1">
                <a:solidFill>
                  <a:srgbClr val="C00000"/>
                </a:solidFill>
                <a:latin typeface="Corbel"/>
              </a:rPr>
              <a:t>79 лет назад, 9 мая 1945 года, закончилась </a:t>
            </a:r>
            <a:endParaRPr lang="ru-RU" sz="2400" b="1">
              <a:solidFill>
                <a:srgbClr val="C00000"/>
              </a:solidFill>
              <a:latin typeface="Corbel" panose="020B0503020204020204" pitchFamily="34" charset="0"/>
            </a:endParaRPr>
          </a:p>
          <a:p>
            <a:pPr algn="ctr">
              <a:tabLst>
                <a:tab pos="0" algn="l"/>
              </a:tabLst>
            </a:pPr>
            <a:r>
              <a:rPr lang="ru-RU" sz="2400" b="1">
                <a:solidFill>
                  <a:srgbClr val="C00000"/>
                </a:solidFill>
                <a:latin typeface="Corbel"/>
              </a:rPr>
              <a:t>Великая Отечественная война. </a:t>
            </a:r>
            <a:endParaRPr lang="ru-RU"/>
          </a:p>
          <a:p>
            <a:pPr algn="ctr">
              <a:tabLst>
                <a:tab pos="0" algn="l"/>
              </a:tabLst>
            </a:pPr>
            <a:endParaRPr lang="ru-RU" sz="2400">
              <a:solidFill>
                <a:srgbClr val="C00000"/>
              </a:solidFill>
            </a:endParaRPr>
          </a:p>
          <a:p>
            <a:pPr algn="ctr">
              <a:tabLst>
                <a:tab pos="0" algn="l"/>
              </a:tabLst>
            </a:pPr>
            <a:r>
              <a:rPr lang="ru-RU" sz="2400">
                <a:solidFill>
                  <a:srgbClr val="C00000"/>
                </a:solidFill>
              </a:rPr>
              <a:t>Но сколько бы ни минуло лет, нельзя забывать о превращенных</a:t>
            </a:r>
          </a:p>
          <a:p>
            <a:pPr algn="ctr">
              <a:tabLst>
                <a:tab pos="0" algn="l"/>
              </a:tabLst>
            </a:pPr>
            <a:r>
              <a:rPr lang="ru-RU" sz="2400">
                <a:solidFill>
                  <a:srgbClr val="C00000"/>
                </a:solidFill>
              </a:rPr>
              <a:t> в пепел городах и селах, о разрушенном народном хозяйстве, </a:t>
            </a:r>
          </a:p>
          <a:p>
            <a:pPr algn="ctr">
              <a:tabLst>
                <a:tab pos="0" algn="l"/>
              </a:tabLst>
            </a:pPr>
            <a:r>
              <a:rPr lang="ru-RU" sz="2400">
                <a:solidFill>
                  <a:srgbClr val="C00000"/>
                </a:solidFill>
              </a:rPr>
              <a:t>о потерях бесценных памятников материальной и духовной культуры народа, о тружениках тыла, вынесших на своих плечах непомерное бремя военного лихолетья, о самой главной и невосполнимой утрате – миллионах человеческих жизней, отданных во имя Великой Победы… </a:t>
            </a:r>
          </a:p>
          <a:p>
            <a:pPr algn="ctr"/>
            <a:r>
              <a:rPr lang="ru-RU" sz="2400">
                <a:solidFill>
                  <a:srgbClr val="C00000"/>
                </a:solidFill>
              </a:rPr>
              <a:t>Почти в каждом населенном пункте нашей необъятной страны есть памятники воинам. Это сооружения из камня или металла в честь погибших солдат, известных и неизвестных. Многие ушли на фронт воевать, не все вернулись с полей сражений. </a:t>
            </a:r>
          </a:p>
          <a:p>
            <a:pPr algn="ctr"/>
            <a:r>
              <a:rPr lang="ru-RU" sz="2400">
                <a:solidFill>
                  <a:srgbClr val="C00000"/>
                </a:solidFill>
              </a:rPr>
              <a:t>История помнит о каждом… Память остается в силе. </a:t>
            </a:r>
          </a:p>
          <a:p>
            <a:pPr algn="ctr"/>
            <a:r>
              <a:rPr lang="ru-RU" sz="2400">
                <a:solidFill>
                  <a:srgbClr val="C00000"/>
                </a:solidFill>
              </a:rPr>
              <a:t>Мы должны помнить о тех, кто пал смертью храбрых, </a:t>
            </a:r>
          </a:p>
          <a:p>
            <a:pPr algn="ctr"/>
            <a:r>
              <a:rPr lang="ru-RU" sz="2400">
                <a:solidFill>
                  <a:srgbClr val="C00000"/>
                </a:solidFill>
              </a:rPr>
              <a:t>сражаясь за свою Родину, кто ценой своей жизни </a:t>
            </a:r>
          </a:p>
          <a:p>
            <a:pPr algn="ctr"/>
            <a:r>
              <a:rPr lang="ru-RU" sz="2400">
                <a:solidFill>
                  <a:srgbClr val="C00000"/>
                </a:solidFill>
              </a:rPr>
              <a:t>приближал тот заветный День Победы! </a:t>
            </a:r>
          </a:p>
        </p:txBody>
      </p:sp>
      <p:pic>
        <p:nvPicPr>
          <p:cNvPr id="5" name="Picture 4" descr="14067875">
            <a:extLst>
              <a:ext uri="{FF2B5EF4-FFF2-40B4-BE49-F238E27FC236}">
                <a16:creationId xmlns:a16="http://schemas.microsoft.com/office/drawing/2014/main" xmlns="" id="{90FF7FA3-4225-6B31-68EF-B75FC7798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940953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71364" y="278886"/>
            <a:ext cx="11449272" cy="60016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Листая героические страницы истории, нельзя не отметить вклад 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 err="1">
                <a:solidFill>
                  <a:srgbClr val="C00000"/>
                </a:solidFill>
                <a:latin typeface="Corbel"/>
              </a:rPr>
              <a:t>мясниковцев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 в Великую Победу над фашизмом. 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С первых дней вероломного нападения фашистской Германии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 из сел и хуторов </a:t>
            </a:r>
            <a:r>
              <a:rPr lang="ru-RU" sz="2400" dirty="0" err="1">
                <a:solidFill>
                  <a:srgbClr val="C00000"/>
                </a:solidFill>
                <a:latin typeface="Corbel"/>
              </a:rPr>
              <a:t>Мясниковского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 района ушли на фронт защищать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 Родину </a:t>
            </a:r>
            <a:r>
              <a:rPr lang="ru-RU" sz="2400">
                <a:solidFill>
                  <a:srgbClr val="C00000"/>
                </a:solidFill>
                <a:latin typeface="Corbel"/>
              </a:rPr>
              <a:t>4614 </a:t>
            </a:r>
            <a:r>
              <a:rPr lang="ru-RU" sz="2400" smtClean="0">
                <a:solidFill>
                  <a:srgbClr val="C00000"/>
                </a:solidFill>
                <a:latin typeface="Corbel"/>
              </a:rPr>
              <a:t>человек, 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2 027 из них пали смертью храбрых 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на полях сражений. 3 500 наших земляков были награждены боевыми  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орденами и медалями, трое из них – Кривонос Алексей Леонтьевич, </a:t>
            </a:r>
            <a:r>
              <a:rPr lang="ru-RU" sz="2400" dirty="0" err="1">
                <a:solidFill>
                  <a:srgbClr val="C00000"/>
                </a:solidFill>
                <a:latin typeface="Corbel"/>
              </a:rPr>
              <a:t>Чапчахов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 Лазарь Сергеевич, Черненко Василий Иванович – удостоены звания Героя Советского Союза, один – Ованесян </a:t>
            </a:r>
            <a:r>
              <a:rPr lang="ru-RU" sz="2400" dirty="0" err="1">
                <a:solidFill>
                  <a:srgbClr val="C00000"/>
                </a:solidFill>
                <a:latin typeface="Corbel"/>
              </a:rPr>
              <a:t>Арменак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Corbel"/>
              </a:rPr>
              <a:t>Арсентьевич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 – стал полным кавалером ордена Славы... Еще одному, уроженцу села Чалтырь </a:t>
            </a:r>
            <a:r>
              <a:rPr lang="ru-RU" sz="2400" dirty="0" err="1">
                <a:solidFill>
                  <a:srgbClr val="C00000"/>
                </a:solidFill>
                <a:latin typeface="Corbel"/>
              </a:rPr>
              <a:t>Тащияну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 Сурену  </a:t>
            </a:r>
            <a:r>
              <a:rPr lang="ru-RU" sz="2400" dirty="0" err="1">
                <a:solidFill>
                  <a:srgbClr val="C00000"/>
                </a:solidFill>
                <a:latin typeface="Corbel"/>
              </a:rPr>
              <a:t>Амбарцумовичу</a:t>
            </a:r>
            <a:r>
              <a:rPr lang="ru-RU" sz="2400" dirty="0">
                <a:solidFill>
                  <a:srgbClr val="C00000"/>
                </a:solidFill>
                <a:latin typeface="Corbel"/>
              </a:rPr>
              <a:t>, звание  Героя России было присвоено посмертно Указом Президента  Российской Федерации в 1995 году. 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День Победы для нашего народа – это величайший праздник,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имеющий много смыслов. Это день памяти павших. Это почтение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ныне живущим ветеранам. Это ликование освобожденного народа. 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  <a:latin typeface="Corbel"/>
              </a:rPr>
              <a:t>Это вечное напоминание молодым, какой ценой добывалась Великая Победа.</a:t>
            </a:r>
          </a:p>
        </p:txBody>
      </p:sp>
      <p:pic>
        <p:nvPicPr>
          <p:cNvPr id="3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3940953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991" y="552282"/>
            <a:ext cx="2983984" cy="3873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127000"/>
          </a:effec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775520" y="136784"/>
            <a:ext cx="864096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cs typeface="Times New Roman" pitchFamily="18" charset="0"/>
              </a:rPr>
              <a:t>Братская могила и памятник 16 героям-артиллеристам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cs typeface="Times New Roman" pitchFamily="18" charset="0"/>
              </a:rPr>
              <a:t>в селе Большие Салы</a:t>
            </a:r>
          </a:p>
        </p:txBody>
      </p:sp>
      <p:pic>
        <p:nvPicPr>
          <p:cNvPr id="5" name="Picture 2" descr="Копия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2523" y="3460157"/>
            <a:ext cx="2894594" cy="3046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03712" y="1079623"/>
            <a:ext cx="8280919" cy="2308324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algn="r"/>
            <a:r>
              <a:rPr lang="ru-RU"/>
              <a:t>В центре села Большие Салы, на братской могиле воинов, погибших в боях на подступах к городу Ростову-на-Дону, в 1960 году был сооружен памятник. </a:t>
            </a:r>
          </a:p>
          <a:p>
            <a:pPr algn="r"/>
            <a:r>
              <a:rPr lang="ru-RU"/>
              <a:t>На нем изображены герои-артиллеристы во главе с командиром батареи Сергеем Оганяном и  политруком  Сергеем Вавиловым, в жестоких боях 17-18 ноября 1941 года, в районе кургана Бербер-Оба, преградившие путь гитлеровским танкам, рвавшимся к столице Дона. Двое суток отважные артиллеристы вели неравный бой, но не дали численно превосходящим полчищам фашистов перейти линию нашей обороны. </a:t>
            </a:r>
          </a:p>
        </p:txBody>
      </p:sp>
      <p:pic>
        <p:nvPicPr>
          <p:cNvPr id="11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43806" y="5081876"/>
            <a:ext cx="84884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 стойкость и героизм, проявленный артиллеристами 17-18 ноября 1941 года в районе кургана Бербер-Оба, Указом Президиума Верховного   Совета СССР от 22 февраля 1943 года командиру батареи Сергею Оганяну и младшему  политруку Сергею Вавилову были присвоены звания Героев  Советского Союза посмертно.</a:t>
            </a:r>
            <a:endParaRPr lang="ru-RU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38678" y="4643446"/>
            <a:ext cx="3143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/>
              <a:t>       </a:t>
            </a:r>
            <a:endParaRPr lang="ru-RU" sz="12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3587" y="4250879"/>
            <a:ext cx="3202032" cy="8309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ctr"/>
            <a:r>
              <a:rPr lang="ru-RU" sz="1600" dirty="0">
                <a:ea typeface="Arial Unicode MS" pitchFamily="34" charset="-128"/>
                <a:cs typeface="Times New Roman" pitchFamily="18" charset="0"/>
              </a:rPr>
              <a:t>Памятник 16 героям-артиллеристам в селе Большие </a:t>
            </a:r>
            <a:r>
              <a:rPr lang="ru-RU" sz="1600" dirty="0" smtClean="0">
                <a:ea typeface="Arial Unicode MS" pitchFamily="34" charset="-128"/>
                <a:cs typeface="Times New Roman" pitchFamily="18" charset="0"/>
              </a:rPr>
              <a:t>Салы. </a:t>
            </a:r>
            <a:r>
              <a:rPr lang="ru-RU" sz="1600" dirty="0" smtClean="0"/>
              <a:t>Открыт </a:t>
            </a:r>
            <a:r>
              <a:rPr lang="ru-RU" sz="1600" dirty="0"/>
              <a:t>3 ноября 1960 года</a:t>
            </a:r>
            <a:endParaRPr lang="ru-RU" sz="16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58354" y="3297087"/>
            <a:ext cx="538406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/>
              <a:t>Советские воины стояли насмерть, защищая Родину! Их было 16 – молодых артиллеристов, представителей разных национальностей.  В этой боевой семье рука об руку сражались русские, украинцы, белорусы, армяне, азербайджанцы, узбеки, осетины.</a:t>
            </a:r>
            <a:r>
              <a:rPr lang="ru-RU" sz="2000"/>
              <a:t> </a:t>
            </a:r>
            <a:endParaRPr lang="ru-RU"/>
          </a:p>
        </p:txBody>
      </p:sp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809" y="3612356"/>
            <a:ext cx="3312441" cy="2456727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softEdge rad="127000"/>
          </a:effectLst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934071" y="112074"/>
            <a:ext cx="83238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  <a:cs typeface="Times New Roman" pitchFamily="18" charset="0"/>
              </a:rPr>
              <a:t>Памятник героям-артиллеристам на кургане Бербер-оба</a:t>
            </a:r>
          </a:p>
          <a:p>
            <a:pPr algn="ctr"/>
            <a:r>
              <a:rPr lang="ru-RU" sz="2400" b="1">
                <a:solidFill>
                  <a:srgbClr val="C00000"/>
                </a:solidFill>
                <a:cs typeface="Times New Roman" pitchFamily="18" charset="0"/>
              </a:rPr>
              <a:t> у села Большие Салы</a:t>
            </a:r>
            <a:r>
              <a:rPr lang="ru-RU" sz="2400" b="1" i="1">
                <a:solidFill>
                  <a:srgbClr val="C00000"/>
                </a:solidFill>
              </a:rPr>
              <a:t> </a:t>
            </a:r>
            <a:endParaRPr lang="ru-RU" sz="2400" b="1">
              <a:solidFill>
                <a:srgbClr val="C00000"/>
              </a:solidFill>
            </a:endParaRPr>
          </a:p>
        </p:txBody>
      </p:sp>
      <p:pic>
        <p:nvPicPr>
          <p:cNvPr id="43010" name="Picture 2" descr="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065" y="636888"/>
            <a:ext cx="3310185" cy="2643206"/>
          </a:xfrm>
          <a:prstGeom prst="rect">
            <a:avLst/>
          </a:prstGeom>
          <a:noFill/>
          <a:ln w="88900" cap="sq">
            <a:noFill/>
            <a:miter lim="800000"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668584" y="1095903"/>
            <a:ext cx="4227616" cy="270843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700">
                <a:latin typeface="Corbel"/>
                <a:ea typeface="Times New Roman" panose="02020603050405020304" pitchFamily="18" charset="0"/>
                <a:cs typeface="Times New Roman"/>
              </a:rPr>
              <a:t>Воздвигнут в память о тех, кто в грозном 1941 году преградил путь танкам гитлеровского генерала Клейста, рвавшимся к столице Дона, к Кавказу. На мемориальной доске надпись: </a:t>
            </a:r>
            <a:endParaRPr lang="ru-RU"/>
          </a:p>
          <a:p>
            <a:r>
              <a:rPr lang="ru-RU" sz="1700" i="1">
                <a:latin typeface="Corbel"/>
                <a:ea typeface="Times New Roman" panose="02020603050405020304" pitchFamily="18" charset="0"/>
                <a:cs typeface="Times New Roman"/>
              </a:rPr>
              <a:t>«Здесь 17-18 ноября 1941 года совершили свой бессмертный подвиг артиллеристы 317 стрелковой дивизии 56 Армии».</a:t>
            </a:r>
            <a:r>
              <a:rPr lang="ru-RU" sz="1700">
                <a:latin typeface="Corbel"/>
                <a:ea typeface="Times New Roman" panose="02020603050405020304" pitchFamily="18" charset="0"/>
                <a:cs typeface="Times New Roman"/>
              </a:rPr>
              <a:t> </a:t>
            </a:r>
            <a:endParaRPr lang="ru-RU" sz="1700">
              <a:latin typeface="Corbel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>
                <a:latin typeface="Corbel"/>
              </a:rPr>
              <a:t>Ныне курган Бербер-Оба зовется Артиллерийским. </a:t>
            </a:r>
            <a:endParaRPr lang="ru-RU" sz="17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3808" y="3078964"/>
            <a:ext cx="33069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 героям-артиллеристам на кургане Бербер-Оба.</a:t>
            </a:r>
          </a:p>
          <a:p>
            <a:pPr algn="ctr"/>
            <a:r>
              <a:rPr lang="ru-RU" sz="16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Открыт </a:t>
            </a:r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8 мая 1972 года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57116" y="3868510"/>
            <a:ext cx="4328800" cy="24468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ru-RU" sz="1700">
                <a:latin typeface="Corbel"/>
              </a:rPr>
              <a:t>В день 30-летия Победы, 8 мая 1975 года, здесь был открыт мемориальный комплекс «Героям битвы за </a:t>
            </a:r>
            <a:r>
              <a:rPr lang="ru-RU" sz="1700" err="1">
                <a:latin typeface="Corbel"/>
              </a:rPr>
              <a:t>Ростов</a:t>
            </a:r>
            <a:r>
              <a:rPr lang="ru-RU" sz="1700">
                <a:latin typeface="Corbel"/>
              </a:rPr>
              <a:t>». Его венчает высокий постамент с водруженной на вершине пушкой. На огромной каменной плите высечены имена Героев Советского Союза </a:t>
            </a:r>
            <a:endParaRPr lang="ru-RU"/>
          </a:p>
          <a:p>
            <a:r>
              <a:rPr lang="ru-RU" sz="1700"/>
              <a:t>Сергея Оганяна и Сергея Вавилова и их боевых друзей.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7498" y="5984884"/>
            <a:ext cx="3565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ea typeface="Times New Roman" panose="02020603050405020304" pitchFamily="18" charset="0"/>
                <a:cs typeface="Times New Roman" panose="02020603050405020304" pitchFamily="18" charset="0"/>
              </a:rPr>
              <a:t>Памятник, установленный на братской могиле в с. Большие Салы (Фото 1946 г.) </a:t>
            </a:r>
            <a:endParaRPr lang="ru-RU" sz="1600" dirty="0"/>
          </a:p>
        </p:txBody>
      </p:sp>
      <p:pic>
        <p:nvPicPr>
          <p:cNvPr id="11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2224" y="836712"/>
            <a:ext cx="3793372" cy="5781567"/>
          </a:xfrm>
          <a:prstGeom prst="rect">
            <a:avLst/>
          </a:prstGeom>
        </p:spPr>
      </p:pic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ш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7821" y="3012678"/>
            <a:ext cx="4893080" cy="2749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127000"/>
          </a:effectLst>
        </p:spPr>
      </p:pic>
      <p:sp>
        <p:nvSpPr>
          <p:cNvPr id="47107" name="Rectangle 3"/>
          <p:cNvSpPr>
            <a:spLocks noChangeArrowheads="1"/>
          </p:cNvSpPr>
          <p:nvPr/>
        </p:nvSpPr>
        <p:spPr bwMode="auto">
          <a:xfrm>
            <a:off x="8040216" y="5758783"/>
            <a:ext cx="38975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  <a:ea typeface="Times New Roman" pitchFamily="18" charset="0"/>
                <a:cs typeface="Times New Roman"/>
              </a:rPr>
              <a:t>Газетная статья </a:t>
            </a:r>
            <a:endParaRPr lang="ru-RU" sz="1600">
              <a:ea typeface="Times New Roman" pitchFamily="18" charset="0"/>
              <a:cs typeface="Times New Roman" pitchFamily="18" charset="0"/>
            </a:endParaRP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  <a:ea typeface="Times New Roman" pitchFamily="18" charset="0"/>
                <a:cs typeface="Times New Roman"/>
              </a:rPr>
              <a:t>«Никогда не забудется подвиг героя».</a:t>
            </a:r>
          </a:p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>
                <a:latin typeface="Corbel"/>
              </a:rPr>
              <a:t>Газета «Коммунар», №58</a:t>
            </a:r>
            <a:r>
              <a:rPr lang="ru-RU" sz="1600">
                <a:latin typeface="Corbel"/>
                <a:ea typeface="Times New Roman" pitchFamily="18" charset="0"/>
                <a:cs typeface="Times New Roman"/>
              </a:rPr>
              <a:t> </a:t>
            </a:r>
            <a:r>
              <a:rPr lang="ru-RU" sz="1600">
                <a:latin typeface="Corbel"/>
              </a:rPr>
              <a:t>от 15 мая 1969 г.</a:t>
            </a:r>
            <a:endParaRPr lang="ru-RU" sz="1600">
              <a:latin typeface="Corbel"/>
              <a:cs typeface="Times New Roman" pitchFamily="18" charset="0"/>
            </a:endParaRPr>
          </a:p>
        </p:txBody>
      </p:sp>
      <p:pic>
        <p:nvPicPr>
          <p:cNvPr id="5" name="Picture 2" descr="http://chaltlib.ru/images/ubilei/038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362468" y="872366"/>
            <a:ext cx="2866028" cy="4163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208411" y="194973"/>
            <a:ext cx="65968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err="1">
                <a:solidFill>
                  <a:srgbClr val="C00000"/>
                </a:solidFill>
              </a:rPr>
              <a:t>Чапчахов</a:t>
            </a:r>
            <a:r>
              <a:rPr lang="ru-RU" sz="2400" b="1">
                <a:solidFill>
                  <a:srgbClr val="C00000"/>
                </a:solidFill>
              </a:rPr>
              <a:t> Лазарь Сергеевич – </a:t>
            </a:r>
          </a:p>
          <a:p>
            <a:pPr algn="ctr"/>
            <a:r>
              <a:rPr lang="ru-RU" sz="2400" b="1">
                <a:solidFill>
                  <a:srgbClr val="C00000"/>
                </a:solidFill>
              </a:rPr>
              <a:t>лётчик-истребитель, Герой Советского Союза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27819" y="1107539"/>
            <a:ext cx="7924766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/>
              <a:t>Лазарь Сергеевич </a:t>
            </a:r>
            <a:r>
              <a:rPr lang="ru-RU" sz="1700" err="1"/>
              <a:t>Чапчахов</a:t>
            </a:r>
            <a:r>
              <a:rPr lang="ru-RU" sz="1700"/>
              <a:t> р</a:t>
            </a:r>
            <a:r>
              <a:rPr lang="ru-RU" sz="1700">
                <a:ea typeface="Times New Roman" pitchFamily="18" charset="0"/>
                <a:cs typeface="Times New Roman" pitchFamily="18" charset="0"/>
              </a:rPr>
              <a:t>одился 6 марта 1911 года в селе Большие Салы,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>
                <a:ea typeface="Times New Roman" pitchFamily="18" charset="0"/>
                <a:cs typeface="Times New Roman" pitchFamily="18" charset="0"/>
              </a:rPr>
              <a:t>ныне Мясниковского района Ростовской области, в семье крестьянина. 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>
                <a:ea typeface="Times New Roman" pitchFamily="18" charset="0"/>
                <a:cs typeface="Times New Roman" pitchFamily="18" charset="0"/>
              </a:rPr>
              <a:t>После окончания 9 классов школы № 13 г. Ростова-на-Дону, работал на заводе «Ростсельмаш», в</a:t>
            </a:r>
            <a:r>
              <a:rPr lang="ru-RU" sz="1700"/>
              <a:t> Сталинском райкоме комсомола. В 1933 году по путевке комсомола он был направлен в Луганскую летную школу. С тех пор вся жизнь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/>
              <a:t>Л. С. </a:t>
            </a:r>
            <a:r>
              <a:rPr lang="ru-RU" sz="1700" err="1"/>
              <a:t>Чапчахова</a:t>
            </a:r>
            <a:r>
              <a:rPr lang="ru-RU" sz="1700"/>
              <a:t> была связана с авиацией. Летчик-истребитель участвовал в финской войне, был награжден орденами и медалями. </a:t>
            </a:r>
            <a:endParaRPr lang="ru-RU" sz="1700"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38877" y="4786322"/>
            <a:ext cx="4195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>
                <a:ea typeface="Times New Roman" pitchFamily="18" charset="0"/>
                <a:cs typeface="Times New Roman" pitchFamily="18" charset="0"/>
              </a:rPr>
              <a:t> </a:t>
            </a:r>
            <a:endParaRPr lang="ru-RU">
              <a:cs typeface="Arial" pitchFamily="34" charset="0"/>
            </a:endParaRPr>
          </a:p>
        </p:txBody>
      </p:sp>
      <p:pic>
        <p:nvPicPr>
          <p:cNvPr id="9" name="Picture 5" descr="http://www.podvignaroda.ru/img/awards/new/Medal_zolotaya_Zvezda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846455" y="104291"/>
            <a:ext cx="1505884" cy="150588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63145" y="5159971"/>
            <a:ext cx="664015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/>
              <a:t>Совершил 268 боевых</a:t>
            </a:r>
            <a:r>
              <a:rPr lang="ru-RU" sz="1700">
                <a:cs typeface="Arial" pitchFamily="34" charset="0"/>
              </a:rPr>
              <a:t> </a:t>
            </a:r>
            <a:r>
              <a:rPr lang="ru-RU" sz="1700"/>
              <a:t>вылетов, в 59 воздушных боях лично сбил 8 и, в составе группы,</a:t>
            </a:r>
            <a:r>
              <a:rPr lang="ru-RU" sz="1700">
                <a:cs typeface="Arial" pitchFamily="34" charset="0"/>
              </a:rPr>
              <a:t> </a:t>
            </a:r>
            <a:r>
              <a:rPr lang="ru-RU" sz="1700"/>
              <a:t>19 самолетов противника. </a:t>
            </a:r>
          </a:p>
          <a:p>
            <a:r>
              <a:rPr lang="ru-RU" sz="1700"/>
              <a:t>Погиб 13 апреля 1942 года при  выполнении боевого задания. </a:t>
            </a:r>
            <a:r>
              <a:rPr lang="ru-RU" sz="1700">
                <a:ea typeface="Times New Roman" panose="02020603050405020304" pitchFamily="18" charset="0"/>
                <a:cs typeface="Times New Roman" panose="02020603050405020304" pitchFamily="18" charset="0"/>
              </a:rPr>
              <a:t>21 июля 1942 года за геройский подвиг в борьбе с фашистскими захватчиками </a:t>
            </a:r>
            <a:r>
              <a:rPr lang="ru-RU" sz="1700" err="1">
                <a:ea typeface="Times New Roman" panose="02020603050405020304" pitchFamily="18" charset="0"/>
                <a:cs typeface="Times New Roman" panose="02020603050405020304" pitchFamily="18" charset="0"/>
              </a:rPr>
              <a:t>Чапчахову</a:t>
            </a:r>
            <a:r>
              <a:rPr lang="ru-RU" sz="1700">
                <a:ea typeface="Times New Roman" panose="02020603050405020304" pitchFamily="18" charset="0"/>
                <a:cs typeface="Times New Roman" panose="02020603050405020304" pitchFamily="18" charset="0"/>
              </a:rPr>
              <a:t> Л.С. присвоено звание </a:t>
            </a:r>
          </a:p>
          <a:p>
            <a:r>
              <a:rPr lang="ru-RU" sz="1700">
                <a:ea typeface="Times New Roman" panose="02020603050405020304" pitchFamily="18" charset="0"/>
                <a:cs typeface="Times New Roman" panose="02020603050405020304" pitchFamily="18" charset="0"/>
              </a:rPr>
              <a:t>Героя Советского Союза посмертно. </a:t>
            </a:r>
          </a:p>
        </p:txBody>
      </p:sp>
      <p:pic>
        <p:nvPicPr>
          <p:cNvPr id="14" name="Picture 4" descr="1406787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3635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27818" y="3022023"/>
            <a:ext cx="381642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/>
              <a:t>Великая Отечественная война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/>
              <a:t>застала Л. С. </a:t>
            </a:r>
            <a:r>
              <a:rPr lang="ru-RU" sz="1700" err="1"/>
              <a:t>Чапчахова</a:t>
            </a:r>
            <a:r>
              <a:rPr lang="ru-RU" sz="1700"/>
              <a:t> в должности батальонного комиссара. Авиаполк, в котором он служил, с первых дней войны участвовал в ожесточенных боях с гитлеровскими захватчиками, вел кровопролитные бои за Львов, Тернополь, Житомир, Ростов. </a:t>
            </a:r>
            <a:endParaRPr lang="ru-RU" sz="1700">
              <a:cs typeface="Arial" pitchFamily="34" charset="0"/>
            </a:endParaRPr>
          </a:p>
        </p:txBody>
      </p:sp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791765" y="229871"/>
            <a:ext cx="86084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Памятник воинам, павшим при освобождении села </a:t>
            </a:r>
            <a:r>
              <a:rPr lang="ru-RU" sz="2400" b="1" err="1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Несветай</a:t>
            </a:r>
            <a:r>
              <a:rPr lang="ru-RU" sz="2400" b="1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   </a:t>
            </a:r>
            <a:endParaRPr lang="ru-RU" sz="2000" b="1">
              <a:solidFill>
                <a:srgbClr val="C00000"/>
              </a:solidFill>
              <a:cs typeface="Arial" pitchFamily="34" charset="0"/>
            </a:endParaRPr>
          </a:p>
        </p:txBody>
      </p:sp>
      <p:pic>
        <p:nvPicPr>
          <p:cNvPr id="4" name="Picture 4" descr="1406787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977987"/>
            <a:ext cx="3672408" cy="2598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190867" y="1016079"/>
            <a:ext cx="411829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>
                <a:cs typeface="Arial" pitchFamily="34" charset="0"/>
              </a:rPr>
              <a:t>Две братские могилы расположены на кладбище села </a:t>
            </a:r>
            <a:r>
              <a:rPr lang="ru-RU" sz="1700" err="1">
                <a:cs typeface="Arial" pitchFamily="34" charset="0"/>
              </a:rPr>
              <a:t>Несветай</a:t>
            </a:r>
            <a:r>
              <a:rPr lang="ru-RU" sz="1700">
                <a:cs typeface="Arial" pitchFamily="34" charset="0"/>
              </a:rPr>
              <a:t>. В 1943 году здесь был захоронен 31 неизвестный солдат Советской Армии, в т.ч. слева захоронены 8 человек, справа – 23  человека. В 1947 году на этом месте был установлен деревянный памятник.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>
                <a:cs typeface="Arial" pitchFamily="34" charset="0"/>
              </a:rPr>
              <a:t>(Фото 1946 г.)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360" y="3808456"/>
            <a:ext cx="3672408" cy="23316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98403" y="3689698"/>
            <a:ext cx="3800130" cy="244682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700" dirty="0">
                <a:latin typeface="Corbel"/>
                <a:cs typeface="Arial"/>
              </a:rPr>
              <a:t>На братской могиле в центре села </a:t>
            </a:r>
            <a:r>
              <a:rPr lang="ru-RU" sz="1700" dirty="0" err="1">
                <a:latin typeface="Corbel"/>
                <a:cs typeface="Arial"/>
              </a:rPr>
              <a:t>Несветай</a:t>
            </a:r>
            <a:r>
              <a:rPr lang="ru-RU" sz="1700" dirty="0">
                <a:latin typeface="Corbel"/>
                <a:cs typeface="Arial"/>
              </a:rPr>
              <a:t> в 1960 году в память о воинах Советской Армии, погибших в боях на подступах к г. Ростову-на-Дону в феврале 1943 года, был установлен   памятник солдата со знаменем. На пьедестале надпись: </a:t>
            </a:r>
            <a:r>
              <a:rPr lang="ru-RU" sz="1700" i="1" dirty="0">
                <a:latin typeface="Corbel"/>
                <a:cs typeface="Arial"/>
              </a:rPr>
              <a:t>«Слава героям Великой Отечественной войны».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64352" y="973745"/>
            <a:ext cx="2673244" cy="356432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39783" y="4538176"/>
            <a:ext cx="424635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700">
                <a:solidFill>
                  <a:srgbClr val="000000"/>
                </a:solidFill>
              </a:rPr>
              <a:t>Долгое время здесь было 12 имен, а в 2019 году к ним прибавилось тринадцатое имя, и небольшая гранитная плашка в верхней части камня, с именем сержанта </a:t>
            </a:r>
            <a:r>
              <a:rPr lang="ru-RU" sz="1700" err="1">
                <a:solidFill>
                  <a:srgbClr val="000000"/>
                </a:solidFill>
              </a:rPr>
              <a:t>Маргоса</a:t>
            </a:r>
            <a:r>
              <a:rPr lang="ru-RU" sz="1700">
                <a:solidFill>
                  <a:srgbClr val="000000"/>
                </a:solidFill>
              </a:rPr>
              <a:t> </a:t>
            </a:r>
            <a:r>
              <a:rPr lang="ru-RU" sz="1700" err="1">
                <a:solidFill>
                  <a:srgbClr val="000000"/>
                </a:solidFill>
              </a:rPr>
              <a:t>Тумасова</a:t>
            </a:r>
            <a:r>
              <a:rPr lang="ru-RU" sz="1700">
                <a:solidFill>
                  <a:srgbClr val="000000"/>
                </a:solidFill>
              </a:rPr>
              <a:t>, летчика 12-го Истребительного полка, погибшего в 1942 году в Тверской области. Останки пилота теперь захоронены здесь же. Вечная память!</a:t>
            </a:r>
            <a:endParaRPr lang="ru-RU" sz="1700"/>
          </a:p>
        </p:txBody>
      </p:sp>
    </p:spTree>
    <p:extLst>
      <p:ext uri="{BB962C8B-B14F-4D97-AF65-F5344CB8AC3E}">
        <p14:creationId xmlns:p14="http://schemas.microsoft.com/office/powerpoint/2010/main" xmlns="" val="3216775611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1379476" y="175760"/>
            <a:ext cx="94330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>
                <a:solidFill>
                  <a:srgbClr val="C00000"/>
                </a:solidFill>
              </a:rPr>
              <a:t>Монумент Славы в честь погибших в Великой Отечественной войне односельчан и воинов, павших при освобождении села Крым</a:t>
            </a:r>
            <a:r>
              <a:rPr lang="ru-RU" sz="240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15880" y="676785"/>
            <a:ext cx="5532834" cy="369332"/>
          </a:xfrm>
          <a:prstGeom prst="rect">
            <a:avLst/>
          </a:prstGeom>
          <a:ln>
            <a:noFill/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/>
              <a:t>	 </a:t>
            </a:r>
            <a:endParaRPr lang="ru-RU" sz="120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140678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3467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325807" y="1127108"/>
            <a:ext cx="5529786" cy="526297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ru-RU" sz="1600">
                <a:latin typeface="Corbel"/>
              </a:rPr>
              <a:t>В центре села Крым воздвигнут величественный монумент Славы – память о тех, кто не вернулся с полей сражений Великой Отечественной войны. </a:t>
            </a:r>
            <a:endParaRPr lang="ru-RU" sz="1600">
              <a:latin typeface="Corbel" panose="020B0503020204020204" pitchFamily="34" charset="0"/>
            </a:endParaRPr>
          </a:p>
          <a:p>
            <a:pPr algn="ctr"/>
            <a:r>
              <a:rPr lang="ru-RU" sz="1600">
                <a:latin typeface="Corbel"/>
              </a:rPr>
              <a:t>Монумент состоит из скульптурной группы и полукруглого здания пантеона из розового туфа с надписью </a:t>
            </a:r>
            <a:endParaRPr lang="ru-RU" sz="1600">
              <a:latin typeface="Corbel" panose="020B0503020204020204" pitchFamily="34" charset="0"/>
            </a:endParaRPr>
          </a:p>
          <a:p>
            <a:pPr algn="ctr"/>
            <a:r>
              <a:rPr lang="ru-RU" sz="1600" i="1">
                <a:latin typeface="Corbel"/>
              </a:rPr>
              <a:t>«Погибшие за Родину не умирают» </a:t>
            </a:r>
            <a:endParaRPr lang="ru-RU" sz="1600" i="1">
              <a:latin typeface="Corbel" panose="020B0503020204020204" pitchFamily="34" charset="0"/>
            </a:endParaRPr>
          </a:p>
          <a:p>
            <a:pPr algn="ctr"/>
            <a:r>
              <a:rPr lang="ru-RU" sz="1600">
                <a:latin typeface="Corbel"/>
              </a:rPr>
              <a:t>на русском и армянском языках. </a:t>
            </a:r>
            <a:endParaRPr lang="ru-RU" sz="1600">
              <a:latin typeface="Corbel" panose="020B0503020204020204" pitchFamily="34" charset="0"/>
            </a:endParaRPr>
          </a:p>
          <a:p>
            <a:pPr algn="ctr"/>
            <a:r>
              <a:rPr lang="ru-RU" sz="1600">
                <a:latin typeface="Corbel"/>
              </a:rPr>
              <a:t>В горе склонила голову пожилая женщина-труженица. Левой рукой она поддерживает внука, правой – невестку. Самых близких людей – сына, мужа, отца – унесла война… Перед скульптурой – пять плит, на которых высечены красноречивые цифры: 1941, 1942, 1943, 1944, 1945. Внутри пантеона на мраморных плитах – фотографии (всего 365) с именами погибших  жителей  села Крым, и над ними – слова </a:t>
            </a:r>
            <a:r>
              <a:rPr lang="ru-RU" sz="1600" i="1">
                <a:latin typeface="Corbel"/>
              </a:rPr>
              <a:t>«Вечная память односельчанам, погибшим в годы Великой Отечественной войны 1941 – 1945 годов»</a:t>
            </a:r>
            <a:r>
              <a:rPr lang="ru-RU" sz="1600">
                <a:latin typeface="Corbel"/>
              </a:rPr>
              <a:t>. </a:t>
            </a:r>
            <a:endParaRPr lang="ru-RU" sz="1600">
              <a:latin typeface="Corbel" panose="020B0503020204020204" pitchFamily="34" charset="0"/>
            </a:endParaRPr>
          </a:p>
          <a:p>
            <a:pPr algn="ctr"/>
            <a:r>
              <a:rPr lang="ru-RU" sz="1600">
                <a:latin typeface="Corbel"/>
              </a:rPr>
              <a:t>На стене напротив – фотографии с именами  воинов Советской  Армии, павших в боях при </a:t>
            </a:r>
            <a:endParaRPr lang="ru-RU" sz="1600">
              <a:latin typeface="Corbel" panose="020B0503020204020204" pitchFamily="34" charset="0"/>
            </a:endParaRPr>
          </a:p>
          <a:p>
            <a:pPr algn="ctr"/>
            <a:r>
              <a:rPr lang="ru-RU" sz="1600">
                <a:latin typeface="Corbel"/>
              </a:rPr>
              <a:t>Освобождении села Крым. </a:t>
            </a:r>
            <a:endParaRPr lang="ru-RU" sz="1600">
              <a:latin typeface="Corbel" panose="020B0503020204020204" pitchFamily="34" charset="0"/>
            </a:endParaRPr>
          </a:p>
          <a:p>
            <a:pPr algn="ctr"/>
            <a:r>
              <a:rPr lang="ru-RU" sz="1600">
                <a:latin typeface="Corbel"/>
                <a:ea typeface="Times New Roman" panose="02020603050405020304" pitchFamily="18" charset="0"/>
              </a:rPr>
              <a:t>Монумент открыт 9 мая 1970 года. </a:t>
            </a:r>
            <a:r>
              <a:rPr lang="ru-RU" sz="1600">
                <a:latin typeface="Corbel"/>
              </a:rPr>
              <a:t>В 1972 году перед памятником установлен Вечный огонь.</a:t>
            </a:r>
            <a:endParaRPr lang="ru-RU" sz="1600">
              <a:latin typeface="Corbel" panose="020B0503020204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344" y="1138115"/>
            <a:ext cx="3242275" cy="25671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761" y="3800516"/>
            <a:ext cx="3242275" cy="256574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92096" y="6376478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>
                <a:ea typeface="Times New Roman" panose="02020603050405020304" pitchFamily="18" charset="0"/>
                <a:cs typeface="Times New Roman" panose="02020603050405020304" pitchFamily="18" charset="0"/>
              </a:rPr>
              <a:t>В пантеоне Славы </a:t>
            </a:r>
            <a:endParaRPr lang="ru-RU" sz="16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52949" y="1404943"/>
            <a:ext cx="3172896" cy="460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1407662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haltlib.ru/images/ubilei2020/2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93708" y="2308732"/>
            <a:ext cx="2804625" cy="4402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6575" y="4294190"/>
            <a:ext cx="8194187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>
                <a:latin typeface="Corbel"/>
              </a:rPr>
              <a:t>В 1958 году на месте захоронения был установлен новый памятник в честь воинов, погибших при защите и освобождении села Крым и города </a:t>
            </a:r>
            <a:r>
              <a:rPr lang="ru-RU" err="1">
                <a:latin typeface="Corbel"/>
              </a:rPr>
              <a:t>Ростова</a:t>
            </a:r>
            <a:r>
              <a:rPr lang="ru-RU">
                <a:latin typeface="Corbel"/>
              </a:rPr>
              <a:t>-на-Дону в 1941-1943 годах </a:t>
            </a:r>
            <a:r>
              <a:rPr lang="ru-RU" sz="1600">
                <a:latin typeface="Corbel"/>
              </a:rPr>
              <a:t>– </a:t>
            </a:r>
            <a:r>
              <a:rPr lang="ru-RU">
                <a:latin typeface="Corbel"/>
              </a:rPr>
              <a:t>скульптура солдата на бетонном постаменте. На надгробной плите фамилии 83-х установленных советских воинов. В 2005 году, в канун 60</a:t>
            </a:r>
            <a:r>
              <a:rPr lang="ru-RU">
                <a:latin typeface="Corbel"/>
                <a:sym typeface="Wingdings" panose="05000000000000000000" pitchFamily="2" charset="2"/>
              </a:rPr>
              <a:t>-летия Великой Победы,</a:t>
            </a:r>
            <a:r>
              <a:rPr lang="ru-RU">
                <a:latin typeface="Corbel"/>
              </a:rPr>
              <a:t> рядом с памятником был разбит парк и заботливо высажены березки в память о каждом погибшем и захороненном в братской могиле советском воине.</a:t>
            </a:r>
            <a:endParaRPr lang="ru-RU" b="1">
              <a:latin typeface="Corbel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775" t="27299" r="20463" b="20202"/>
          <a:stretch/>
        </p:blipFill>
        <p:spPr>
          <a:xfrm>
            <a:off x="346575" y="846650"/>
            <a:ext cx="4340946" cy="32373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89408" y="175982"/>
            <a:ext cx="4227568" cy="461665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ru-RU" sz="2400" b="1">
                <a:solidFill>
                  <a:srgbClr val="C00000"/>
                </a:solidFill>
                <a:latin typeface="Corbel"/>
              </a:rPr>
              <a:t>Братская могила в селе Крым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39225" y="842288"/>
            <a:ext cx="6464180" cy="17543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ru-RU">
                <a:latin typeface="Corbel"/>
              </a:rPr>
              <a:t>В 1942 году на восточной окраине села Крым в братской могиле были захоронены 88 неизвестных бойцов Советской Армии, погибших в боях с немецкими захватчиками на подступах врага к городу </a:t>
            </a:r>
            <a:r>
              <a:rPr lang="ru-RU" err="1">
                <a:latin typeface="Corbel"/>
              </a:rPr>
              <a:t>Ростову</a:t>
            </a:r>
            <a:r>
              <a:rPr lang="ru-RU">
                <a:latin typeface="Corbel"/>
              </a:rPr>
              <a:t>-на-Дону. На месте захоронения был сооружен памятник из кирпича и цемента. </a:t>
            </a:r>
            <a:endParaRPr lang="ru-RU"/>
          </a:p>
          <a:p>
            <a:pPr algn="just"/>
            <a:r>
              <a:rPr lang="ru-RU">
                <a:latin typeface="Corbel"/>
              </a:rPr>
              <a:t>(Фото 1946 г.)</a:t>
            </a:r>
            <a:endParaRPr lang="ru-RU"/>
          </a:p>
        </p:txBody>
      </p:sp>
      <p:pic>
        <p:nvPicPr>
          <p:cNvPr id="10" name="Picture 4" descr="140678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0986" y="6174696"/>
            <a:ext cx="3805066" cy="68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16302720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Посылка</Template>
  <TotalTime>61</TotalTime>
  <Words>1054</Words>
  <Application>Microsoft Office PowerPoint</Application>
  <PresentationFormat>Произвольный</PresentationFormat>
  <Paragraphs>192</Paragraphs>
  <Slides>19</Slides>
  <Notes>18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Parcel</vt:lpstr>
      <vt:lpstr>Чтобы помнили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Великая Отечественная война</dc:title>
  <dc:creator>Archiv</dc:creator>
  <cp:lastModifiedBy>Archiv</cp:lastModifiedBy>
  <cp:revision>18</cp:revision>
  <cp:lastPrinted>2024-05-08T11:32:30Z</cp:lastPrinted>
  <dcterms:created xsi:type="dcterms:W3CDTF">2018-02-09T09:15:09Z</dcterms:created>
  <dcterms:modified xsi:type="dcterms:W3CDTF">2024-05-13T06:18:07Z</dcterms:modified>
</cp:coreProperties>
</file>